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96" r:id="rId2"/>
  </p:sldMasterIdLst>
  <p:notesMasterIdLst>
    <p:notesMasterId r:id="rId78"/>
  </p:notesMasterIdLst>
  <p:sldIdLst>
    <p:sldId id="256" r:id="rId3"/>
    <p:sldId id="257" r:id="rId4"/>
    <p:sldId id="258" r:id="rId5"/>
    <p:sldId id="502" r:id="rId6"/>
    <p:sldId id="457" r:id="rId7"/>
    <p:sldId id="288" r:id="rId8"/>
    <p:sldId id="367" r:id="rId9"/>
    <p:sldId id="566" r:id="rId10"/>
    <p:sldId id="529" r:id="rId11"/>
    <p:sldId id="574" r:id="rId12"/>
    <p:sldId id="530" r:id="rId13"/>
    <p:sldId id="552" r:id="rId14"/>
    <p:sldId id="269" r:id="rId15"/>
    <p:sldId id="551" r:id="rId16"/>
    <p:sldId id="581" r:id="rId17"/>
    <p:sldId id="578" r:id="rId18"/>
    <p:sldId id="579" r:id="rId19"/>
    <p:sldId id="580" r:id="rId20"/>
    <p:sldId id="582" r:id="rId21"/>
    <p:sldId id="583" r:id="rId22"/>
    <p:sldId id="585" r:id="rId23"/>
    <p:sldId id="584" r:id="rId24"/>
    <p:sldId id="586" r:id="rId25"/>
    <p:sldId id="587" r:id="rId26"/>
    <p:sldId id="588" r:id="rId27"/>
    <p:sldId id="590" r:id="rId28"/>
    <p:sldId id="589" r:id="rId29"/>
    <p:sldId id="591" r:id="rId30"/>
    <p:sldId id="592" r:id="rId31"/>
    <p:sldId id="593" r:id="rId32"/>
    <p:sldId id="594" r:id="rId33"/>
    <p:sldId id="595" r:id="rId34"/>
    <p:sldId id="596" r:id="rId35"/>
    <p:sldId id="597" r:id="rId36"/>
    <p:sldId id="598" r:id="rId37"/>
    <p:sldId id="599" r:id="rId38"/>
    <p:sldId id="600" r:id="rId39"/>
    <p:sldId id="601" r:id="rId40"/>
    <p:sldId id="602" r:id="rId41"/>
    <p:sldId id="603" r:id="rId42"/>
    <p:sldId id="604" r:id="rId43"/>
    <p:sldId id="605" r:id="rId44"/>
    <p:sldId id="606" r:id="rId45"/>
    <p:sldId id="610" r:id="rId46"/>
    <p:sldId id="611" r:id="rId47"/>
    <p:sldId id="612" r:id="rId48"/>
    <p:sldId id="613" r:id="rId49"/>
    <p:sldId id="614" r:id="rId50"/>
    <p:sldId id="615" r:id="rId51"/>
    <p:sldId id="616" r:id="rId52"/>
    <p:sldId id="617" r:id="rId53"/>
    <p:sldId id="618" r:id="rId54"/>
    <p:sldId id="301" r:id="rId55"/>
    <p:sldId id="302" r:id="rId56"/>
    <p:sldId id="303" r:id="rId57"/>
    <p:sldId id="305" r:id="rId58"/>
    <p:sldId id="304" r:id="rId59"/>
    <p:sldId id="620" r:id="rId60"/>
    <p:sldId id="621" r:id="rId61"/>
    <p:sldId id="619" r:id="rId62"/>
    <p:sldId id="307" r:id="rId63"/>
    <p:sldId id="308" r:id="rId64"/>
    <p:sldId id="622" r:id="rId65"/>
    <p:sldId id="607" r:id="rId66"/>
    <p:sldId id="608" r:id="rId67"/>
    <p:sldId id="312" r:id="rId68"/>
    <p:sldId id="313" r:id="rId69"/>
    <p:sldId id="314" r:id="rId70"/>
    <p:sldId id="316" r:id="rId71"/>
    <p:sldId id="315" r:id="rId72"/>
    <p:sldId id="609" r:id="rId73"/>
    <p:sldId id="318" r:id="rId74"/>
    <p:sldId id="319" r:id="rId75"/>
    <p:sldId id="577" r:id="rId76"/>
    <p:sldId id="497" r:id="rId77"/>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35"/>
    <p:restoredTop sz="92836" autoAdjust="0"/>
  </p:normalViewPr>
  <p:slideViewPr>
    <p:cSldViewPr snapToGrid="0" snapToObjects="1">
      <p:cViewPr varScale="1">
        <p:scale>
          <a:sx n="111" d="100"/>
          <a:sy n="111" d="100"/>
        </p:scale>
        <p:origin x="888"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_rels/data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C9A73E-7D5C-C74C-A5E3-B04E23BEA5D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ru-RU"/>
        </a:p>
      </dgm:t>
    </dgm:pt>
    <dgm:pt modelId="{ECE5AF8E-8FAD-6345-8710-700E0FF49923}">
      <dgm:prSet/>
      <dgm:spPr/>
      <dgm:t>
        <a:bodyPr/>
        <a:lstStyle/>
        <a:p>
          <a:r>
            <a:rPr lang="ru-RU"/>
            <a:t>Говорят, что </a:t>
          </a:r>
          <a:r>
            <a:rPr lang="ru-RU" i="1"/>
            <a:t>компьютерная программа обучается на опыте </a:t>
          </a:r>
          <a:r>
            <a:rPr lang="en-US" i="1"/>
            <a:t>E</a:t>
          </a:r>
          <a:r>
            <a:rPr lang="en-US"/>
            <a:t> </a:t>
          </a:r>
          <a:r>
            <a:rPr lang="ru-RU"/>
            <a:t>относительно некоторого класса задач </a:t>
          </a:r>
          <a:r>
            <a:rPr lang="en-US" i="1"/>
            <a:t>T</a:t>
          </a:r>
          <a:r>
            <a:rPr lang="en-US"/>
            <a:t> </a:t>
          </a:r>
          <a:r>
            <a:rPr lang="ru-RU"/>
            <a:t>и меры качества </a:t>
          </a:r>
          <a:r>
            <a:rPr lang="en-US" i="1"/>
            <a:t>P</a:t>
          </a:r>
          <a:r>
            <a:rPr lang="en-US"/>
            <a:t>, </a:t>
          </a:r>
          <a:r>
            <a:rPr lang="ru-RU"/>
            <a:t>если ее качество на задачах, принадлежащих </a:t>
          </a:r>
          <a:r>
            <a:rPr lang="en-US" i="1"/>
            <a:t>T</a:t>
          </a:r>
          <a:r>
            <a:rPr lang="en-US"/>
            <a:t>, </a:t>
          </a:r>
          <a:r>
            <a:rPr lang="ru-RU"/>
            <a:t>измеренное в соответствии с </a:t>
          </a:r>
          <a:r>
            <a:rPr lang="en-US" i="1"/>
            <a:t>P</a:t>
          </a:r>
          <a:r>
            <a:rPr lang="en-US"/>
            <a:t>, </a:t>
          </a:r>
          <a:r>
            <a:rPr lang="ru-RU"/>
            <a:t>улучшается с увеличением опыта </a:t>
          </a:r>
          <a:r>
            <a:rPr lang="en-US" i="1"/>
            <a:t>E</a:t>
          </a:r>
          <a:r>
            <a:rPr lang="ru-RU"/>
            <a:t>.</a:t>
          </a:r>
        </a:p>
      </dgm:t>
    </dgm:pt>
    <dgm:pt modelId="{A3D62560-7A66-6643-94F2-0B7D0AB500F5}" type="parTrans" cxnId="{2412F92D-B1D8-3A40-87CB-C0140130FE87}">
      <dgm:prSet/>
      <dgm:spPr/>
      <dgm:t>
        <a:bodyPr/>
        <a:lstStyle/>
        <a:p>
          <a:endParaRPr lang="ru-RU"/>
        </a:p>
      </dgm:t>
    </dgm:pt>
    <dgm:pt modelId="{C8516409-41E2-3C42-846F-8CADB98E3CFF}" type="sibTrans" cxnId="{2412F92D-B1D8-3A40-87CB-C0140130FE87}">
      <dgm:prSet/>
      <dgm:spPr/>
      <dgm:t>
        <a:bodyPr/>
        <a:lstStyle/>
        <a:p>
          <a:endParaRPr lang="ru-RU"/>
        </a:p>
      </dgm:t>
    </dgm:pt>
    <dgm:pt modelId="{06EB41BA-822A-6940-8E32-85456CBBE3A2}">
      <dgm:prSet/>
      <dgm:spPr/>
      <dgm:t>
        <a:bodyPr/>
        <a:lstStyle/>
        <a:p>
          <a:r>
            <a:rPr lang="ru-RU"/>
            <a:t>Алгоритмы машинного обучения создают модель на основе выборочных данных, известных как «обучающие данные», чтобы делать прогнозы или предлагать решения, не будучи явно запрограммированными на это.</a:t>
          </a:r>
        </a:p>
      </dgm:t>
    </dgm:pt>
    <dgm:pt modelId="{634E2BC2-889F-9447-BF8D-D89657FEBBFD}" type="parTrans" cxnId="{3C85D323-5DC8-B742-B290-E69C61CEDB4F}">
      <dgm:prSet/>
      <dgm:spPr/>
      <dgm:t>
        <a:bodyPr/>
        <a:lstStyle/>
        <a:p>
          <a:endParaRPr lang="ru-RU"/>
        </a:p>
      </dgm:t>
    </dgm:pt>
    <dgm:pt modelId="{E9E6D3A3-8DD6-B345-848C-03AA4FDE0770}" type="sibTrans" cxnId="{3C85D323-5DC8-B742-B290-E69C61CEDB4F}">
      <dgm:prSet/>
      <dgm:spPr/>
      <dgm:t>
        <a:bodyPr/>
        <a:lstStyle/>
        <a:p>
          <a:endParaRPr lang="ru-RU"/>
        </a:p>
      </dgm:t>
    </dgm:pt>
    <dgm:pt modelId="{AD9F1706-C9B5-B74D-8FFB-FF13C2A5C2CD}" type="pres">
      <dgm:prSet presAssocID="{3DC9A73E-7D5C-C74C-A5E3-B04E23BEA5D7}" presName="linear" presStyleCnt="0">
        <dgm:presLayoutVars>
          <dgm:animLvl val="lvl"/>
          <dgm:resizeHandles val="exact"/>
        </dgm:presLayoutVars>
      </dgm:prSet>
      <dgm:spPr/>
    </dgm:pt>
    <dgm:pt modelId="{70E4551D-A56F-7343-9221-15AF24E65234}" type="pres">
      <dgm:prSet presAssocID="{ECE5AF8E-8FAD-6345-8710-700E0FF49923}" presName="parentText" presStyleLbl="node1" presStyleIdx="0" presStyleCnt="2">
        <dgm:presLayoutVars>
          <dgm:chMax val="0"/>
          <dgm:bulletEnabled val="1"/>
        </dgm:presLayoutVars>
      </dgm:prSet>
      <dgm:spPr/>
    </dgm:pt>
    <dgm:pt modelId="{1FB1AF0D-FA56-5B4B-96A4-B704D8165E1E}" type="pres">
      <dgm:prSet presAssocID="{C8516409-41E2-3C42-846F-8CADB98E3CFF}" presName="spacer" presStyleCnt="0"/>
      <dgm:spPr/>
    </dgm:pt>
    <dgm:pt modelId="{62F92D7C-025A-8E4E-848B-4BC0B9482EB0}" type="pres">
      <dgm:prSet presAssocID="{06EB41BA-822A-6940-8E32-85456CBBE3A2}" presName="parentText" presStyleLbl="node1" presStyleIdx="1" presStyleCnt="2">
        <dgm:presLayoutVars>
          <dgm:chMax val="0"/>
          <dgm:bulletEnabled val="1"/>
        </dgm:presLayoutVars>
      </dgm:prSet>
      <dgm:spPr/>
    </dgm:pt>
  </dgm:ptLst>
  <dgm:cxnLst>
    <dgm:cxn modelId="{C2F86A19-CDD6-1841-AA95-184192618EFC}" type="presOf" srcId="{3DC9A73E-7D5C-C74C-A5E3-B04E23BEA5D7}" destId="{AD9F1706-C9B5-B74D-8FFB-FF13C2A5C2CD}" srcOrd="0" destOrd="0" presId="urn:microsoft.com/office/officeart/2005/8/layout/vList2"/>
    <dgm:cxn modelId="{3C85D323-5DC8-B742-B290-E69C61CEDB4F}" srcId="{3DC9A73E-7D5C-C74C-A5E3-B04E23BEA5D7}" destId="{06EB41BA-822A-6940-8E32-85456CBBE3A2}" srcOrd="1" destOrd="0" parTransId="{634E2BC2-889F-9447-BF8D-D89657FEBBFD}" sibTransId="{E9E6D3A3-8DD6-B345-848C-03AA4FDE0770}"/>
    <dgm:cxn modelId="{2412F92D-B1D8-3A40-87CB-C0140130FE87}" srcId="{3DC9A73E-7D5C-C74C-A5E3-B04E23BEA5D7}" destId="{ECE5AF8E-8FAD-6345-8710-700E0FF49923}" srcOrd="0" destOrd="0" parTransId="{A3D62560-7A66-6643-94F2-0B7D0AB500F5}" sibTransId="{C8516409-41E2-3C42-846F-8CADB98E3CFF}"/>
    <dgm:cxn modelId="{FF769E95-5D03-5244-8435-089A8BB7C460}" type="presOf" srcId="{ECE5AF8E-8FAD-6345-8710-700E0FF49923}" destId="{70E4551D-A56F-7343-9221-15AF24E65234}" srcOrd="0" destOrd="0" presId="urn:microsoft.com/office/officeart/2005/8/layout/vList2"/>
    <dgm:cxn modelId="{1229EBE9-ACE8-F04A-A020-CD751A5B5964}" type="presOf" srcId="{06EB41BA-822A-6940-8E32-85456CBBE3A2}" destId="{62F92D7C-025A-8E4E-848B-4BC0B9482EB0}" srcOrd="0" destOrd="0" presId="urn:microsoft.com/office/officeart/2005/8/layout/vList2"/>
    <dgm:cxn modelId="{FE7E4DD5-7F49-F443-886F-A6EE7E172AEC}" type="presParOf" srcId="{AD9F1706-C9B5-B74D-8FFB-FF13C2A5C2CD}" destId="{70E4551D-A56F-7343-9221-15AF24E65234}" srcOrd="0" destOrd="0" presId="urn:microsoft.com/office/officeart/2005/8/layout/vList2"/>
    <dgm:cxn modelId="{78168DD8-D63D-E947-969D-B29A9B711E39}" type="presParOf" srcId="{AD9F1706-C9B5-B74D-8FFB-FF13C2A5C2CD}" destId="{1FB1AF0D-FA56-5B4B-96A4-B704D8165E1E}" srcOrd="1" destOrd="0" presId="urn:microsoft.com/office/officeart/2005/8/layout/vList2"/>
    <dgm:cxn modelId="{1DCD98CA-24F6-2F43-B7ED-4A110768B76E}" type="presParOf" srcId="{AD9F1706-C9B5-B74D-8FFB-FF13C2A5C2CD}" destId="{62F92D7C-025A-8E4E-848B-4BC0B9482EB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AF7A45-4264-DE43-BEBA-75E0BC4D9ADA}" type="doc">
      <dgm:prSet loTypeId="urn:microsoft.com/office/officeart/2005/8/layout/orgChart1" loCatId="relationship" qsTypeId="urn:microsoft.com/office/officeart/2005/8/quickstyle/simple1" qsCatId="simple" csTypeId="urn:microsoft.com/office/officeart/2005/8/colors/accent1_2" csCatId="accent1" phldr="1"/>
      <dgm:spPr/>
      <dgm:t>
        <a:bodyPr/>
        <a:lstStyle/>
        <a:p>
          <a:endParaRPr lang="ru-RU"/>
        </a:p>
      </dgm:t>
    </dgm:pt>
    <dgm:pt modelId="{51A06B99-AA8A-A24B-9B07-0A4532ACDE17}">
      <dgm:prSet/>
      <dgm:spPr/>
      <dgm:t>
        <a:bodyPr/>
        <a:lstStyle/>
        <a:p>
          <a:r>
            <a:rPr lang="ru-RU" dirty="0"/>
            <a:t>Обучение с учителем</a:t>
          </a:r>
        </a:p>
        <a:p>
          <a:r>
            <a:rPr lang="ru-RU" dirty="0"/>
            <a:t>(</a:t>
          </a:r>
          <a:r>
            <a:rPr lang="en-US" dirty="0"/>
            <a:t>Supervised</a:t>
          </a:r>
          <a:r>
            <a:rPr lang="ru-RU" dirty="0"/>
            <a:t>)</a:t>
          </a:r>
        </a:p>
      </dgm:t>
    </dgm:pt>
    <dgm:pt modelId="{EC0FA608-AF87-484E-AA12-299FA2D9513E}" type="parTrans" cxnId="{E47B96FE-2B31-014C-98C1-27B60F19AC7A}">
      <dgm:prSet/>
      <dgm:spPr/>
      <dgm:t>
        <a:bodyPr/>
        <a:lstStyle/>
        <a:p>
          <a:endParaRPr lang="ru-RU"/>
        </a:p>
      </dgm:t>
    </dgm:pt>
    <dgm:pt modelId="{52378872-94EC-2743-8294-C22BBD7D2E0A}" type="sibTrans" cxnId="{E47B96FE-2B31-014C-98C1-27B60F19AC7A}">
      <dgm:prSet/>
      <dgm:spPr/>
      <dgm:t>
        <a:bodyPr/>
        <a:lstStyle/>
        <a:p>
          <a:endParaRPr lang="ru-RU"/>
        </a:p>
      </dgm:t>
    </dgm:pt>
    <dgm:pt modelId="{15E1D399-6C73-6342-AC72-D14ED521A6F9}">
      <dgm:prSet/>
      <dgm:spPr/>
      <dgm:t>
        <a:bodyPr/>
        <a:lstStyle/>
        <a:p>
          <a:r>
            <a:rPr lang="ru-RU" dirty="0"/>
            <a:t>Обучение без учителя</a:t>
          </a:r>
          <a:endParaRPr lang="en-US" dirty="0"/>
        </a:p>
        <a:p>
          <a:r>
            <a:rPr lang="ru-RU" dirty="0"/>
            <a:t>(</a:t>
          </a:r>
          <a:r>
            <a:rPr lang="en-US" dirty="0"/>
            <a:t>Unsupervised</a:t>
          </a:r>
          <a:r>
            <a:rPr lang="ru-RU" dirty="0"/>
            <a:t>)</a:t>
          </a:r>
        </a:p>
      </dgm:t>
    </dgm:pt>
    <dgm:pt modelId="{531C4935-A520-EA4F-AE98-3CD0069E6D96}" type="parTrans" cxnId="{F881E755-F132-244D-941B-D99D646F8FFE}">
      <dgm:prSet/>
      <dgm:spPr/>
      <dgm:t>
        <a:bodyPr/>
        <a:lstStyle/>
        <a:p>
          <a:endParaRPr lang="ru-RU"/>
        </a:p>
      </dgm:t>
    </dgm:pt>
    <dgm:pt modelId="{BD881E57-8807-6043-B859-F8F47A4F4657}" type="sibTrans" cxnId="{F881E755-F132-244D-941B-D99D646F8FFE}">
      <dgm:prSet/>
      <dgm:spPr/>
      <dgm:t>
        <a:bodyPr/>
        <a:lstStyle/>
        <a:p>
          <a:endParaRPr lang="ru-RU"/>
        </a:p>
      </dgm:t>
    </dgm:pt>
    <dgm:pt modelId="{3529F165-7EF8-0E4B-8145-13A11A8AEFAD}">
      <dgm:prSet/>
      <dgm:spPr/>
      <dgm:t>
        <a:bodyPr/>
        <a:lstStyle/>
        <a:p>
          <a:r>
            <a:rPr lang="ru-RU" dirty="0"/>
            <a:t>Обучение с подкреплением</a:t>
          </a:r>
          <a:endParaRPr lang="en-US" dirty="0"/>
        </a:p>
        <a:p>
          <a:r>
            <a:rPr lang="en-US" dirty="0"/>
            <a:t>(Reinforcement learning)</a:t>
          </a:r>
          <a:endParaRPr lang="ru-RU" dirty="0"/>
        </a:p>
      </dgm:t>
    </dgm:pt>
    <dgm:pt modelId="{1719C98D-CE35-D249-817C-FCF160BC7C95}" type="parTrans" cxnId="{EE5F1B26-5A99-9F45-9BA1-BD6FEFEBC97D}">
      <dgm:prSet/>
      <dgm:spPr/>
      <dgm:t>
        <a:bodyPr/>
        <a:lstStyle/>
        <a:p>
          <a:endParaRPr lang="ru-RU"/>
        </a:p>
      </dgm:t>
    </dgm:pt>
    <dgm:pt modelId="{205DC6D4-B544-C84C-BF1E-A2F9CC07270E}" type="sibTrans" cxnId="{EE5F1B26-5A99-9F45-9BA1-BD6FEFEBC97D}">
      <dgm:prSet/>
      <dgm:spPr/>
      <dgm:t>
        <a:bodyPr/>
        <a:lstStyle/>
        <a:p>
          <a:endParaRPr lang="ru-RU"/>
        </a:p>
      </dgm:t>
    </dgm:pt>
    <dgm:pt modelId="{E7BCD49E-6E10-5247-863D-ABE9A526ACF5}">
      <dgm:prSet/>
      <dgm:spPr/>
      <dgm:t>
        <a:bodyPr/>
        <a:lstStyle/>
        <a:p>
          <a:r>
            <a:rPr lang="ru-RU" dirty="0"/>
            <a:t>Машинное обучение</a:t>
          </a:r>
        </a:p>
      </dgm:t>
    </dgm:pt>
    <dgm:pt modelId="{C517CAD2-C0F1-0141-BEF1-E76895605979}" type="parTrans" cxnId="{EB1FC8E1-AFB1-0D4B-A38D-B48220E2FDEE}">
      <dgm:prSet/>
      <dgm:spPr/>
      <dgm:t>
        <a:bodyPr/>
        <a:lstStyle/>
        <a:p>
          <a:endParaRPr lang="ru-RU"/>
        </a:p>
      </dgm:t>
    </dgm:pt>
    <dgm:pt modelId="{D2EA2017-E0B7-FE42-933B-151A0D967AC4}" type="sibTrans" cxnId="{EB1FC8E1-AFB1-0D4B-A38D-B48220E2FDEE}">
      <dgm:prSet/>
      <dgm:spPr/>
      <dgm:t>
        <a:bodyPr/>
        <a:lstStyle/>
        <a:p>
          <a:endParaRPr lang="ru-RU"/>
        </a:p>
      </dgm:t>
    </dgm:pt>
    <dgm:pt modelId="{11DBFB48-D84E-3A49-965C-0C4D6CC36E4F}" type="pres">
      <dgm:prSet presAssocID="{20AF7A45-4264-DE43-BEBA-75E0BC4D9ADA}" presName="hierChild1" presStyleCnt="0">
        <dgm:presLayoutVars>
          <dgm:orgChart val="1"/>
          <dgm:chPref val="1"/>
          <dgm:dir/>
          <dgm:animOne val="branch"/>
          <dgm:animLvl val="lvl"/>
          <dgm:resizeHandles/>
        </dgm:presLayoutVars>
      </dgm:prSet>
      <dgm:spPr/>
    </dgm:pt>
    <dgm:pt modelId="{57ECF8D3-282A-9B4B-9EEE-33E2D5A34D2C}" type="pres">
      <dgm:prSet presAssocID="{E7BCD49E-6E10-5247-863D-ABE9A526ACF5}" presName="hierRoot1" presStyleCnt="0">
        <dgm:presLayoutVars>
          <dgm:hierBranch val="init"/>
        </dgm:presLayoutVars>
      </dgm:prSet>
      <dgm:spPr/>
    </dgm:pt>
    <dgm:pt modelId="{F8811C05-08C2-5841-8E6C-7AE1E13FBB23}" type="pres">
      <dgm:prSet presAssocID="{E7BCD49E-6E10-5247-863D-ABE9A526ACF5}" presName="rootComposite1" presStyleCnt="0"/>
      <dgm:spPr/>
    </dgm:pt>
    <dgm:pt modelId="{6908F0B9-8D06-4541-815C-7B1990E0F908}" type="pres">
      <dgm:prSet presAssocID="{E7BCD49E-6E10-5247-863D-ABE9A526ACF5}" presName="rootText1" presStyleLbl="node0" presStyleIdx="0" presStyleCnt="1">
        <dgm:presLayoutVars>
          <dgm:chPref val="3"/>
        </dgm:presLayoutVars>
      </dgm:prSet>
      <dgm:spPr/>
    </dgm:pt>
    <dgm:pt modelId="{D6566067-5C83-BA49-8A6A-484DB5A652E7}" type="pres">
      <dgm:prSet presAssocID="{E7BCD49E-6E10-5247-863D-ABE9A526ACF5}" presName="rootConnector1" presStyleLbl="node1" presStyleIdx="0" presStyleCnt="0"/>
      <dgm:spPr/>
    </dgm:pt>
    <dgm:pt modelId="{6569B52A-2798-0649-B129-09F7002D1109}" type="pres">
      <dgm:prSet presAssocID="{E7BCD49E-6E10-5247-863D-ABE9A526ACF5}" presName="hierChild2" presStyleCnt="0"/>
      <dgm:spPr/>
    </dgm:pt>
    <dgm:pt modelId="{043AE59E-97C2-464E-B037-FAEC4F81D1D1}" type="pres">
      <dgm:prSet presAssocID="{EC0FA608-AF87-484E-AA12-299FA2D9513E}" presName="Name37" presStyleLbl="parChTrans1D2" presStyleIdx="0" presStyleCnt="3"/>
      <dgm:spPr/>
    </dgm:pt>
    <dgm:pt modelId="{F7547E43-BB28-FF4E-90F9-A6D6E3319995}" type="pres">
      <dgm:prSet presAssocID="{51A06B99-AA8A-A24B-9B07-0A4532ACDE17}" presName="hierRoot2" presStyleCnt="0">
        <dgm:presLayoutVars>
          <dgm:hierBranch val="init"/>
        </dgm:presLayoutVars>
      </dgm:prSet>
      <dgm:spPr/>
    </dgm:pt>
    <dgm:pt modelId="{AF47D679-9697-9649-AF72-D4BA69DA3FAF}" type="pres">
      <dgm:prSet presAssocID="{51A06B99-AA8A-A24B-9B07-0A4532ACDE17}" presName="rootComposite" presStyleCnt="0"/>
      <dgm:spPr/>
    </dgm:pt>
    <dgm:pt modelId="{F97AE900-9DB1-4E42-9554-9580C6F9C767}" type="pres">
      <dgm:prSet presAssocID="{51A06B99-AA8A-A24B-9B07-0A4532ACDE17}" presName="rootText" presStyleLbl="node2" presStyleIdx="0" presStyleCnt="3">
        <dgm:presLayoutVars>
          <dgm:chPref val="3"/>
        </dgm:presLayoutVars>
      </dgm:prSet>
      <dgm:spPr/>
    </dgm:pt>
    <dgm:pt modelId="{02CCE573-E97D-7549-ABA2-51BE9C710CAB}" type="pres">
      <dgm:prSet presAssocID="{51A06B99-AA8A-A24B-9B07-0A4532ACDE17}" presName="rootConnector" presStyleLbl="node2" presStyleIdx="0" presStyleCnt="3"/>
      <dgm:spPr/>
    </dgm:pt>
    <dgm:pt modelId="{1F976D8E-74FC-E845-85BF-15A8262CA217}" type="pres">
      <dgm:prSet presAssocID="{51A06B99-AA8A-A24B-9B07-0A4532ACDE17}" presName="hierChild4" presStyleCnt="0"/>
      <dgm:spPr/>
    </dgm:pt>
    <dgm:pt modelId="{E1F442B5-EE17-C047-941C-48710819B269}" type="pres">
      <dgm:prSet presAssocID="{51A06B99-AA8A-A24B-9B07-0A4532ACDE17}" presName="hierChild5" presStyleCnt="0"/>
      <dgm:spPr/>
    </dgm:pt>
    <dgm:pt modelId="{F892CC60-F287-8D4B-9AB2-CECD026B3F59}" type="pres">
      <dgm:prSet presAssocID="{531C4935-A520-EA4F-AE98-3CD0069E6D96}" presName="Name37" presStyleLbl="parChTrans1D2" presStyleIdx="1" presStyleCnt="3"/>
      <dgm:spPr/>
    </dgm:pt>
    <dgm:pt modelId="{91968A88-940E-7948-BEE6-4D4DDDC0F451}" type="pres">
      <dgm:prSet presAssocID="{15E1D399-6C73-6342-AC72-D14ED521A6F9}" presName="hierRoot2" presStyleCnt="0">
        <dgm:presLayoutVars>
          <dgm:hierBranch val="init"/>
        </dgm:presLayoutVars>
      </dgm:prSet>
      <dgm:spPr/>
    </dgm:pt>
    <dgm:pt modelId="{4A496886-DDBA-0142-83AB-42242C2D58D8}" type="pres">
      <dgm:prSet presAssocID="{15E1D399-6C73-6342-AC72-D14ED521A6F9}" presName="rootComposite" presStyleCnt="0"/>
      <dgm:spPr/>
    </dgm:pt>
    <dgm:pt modelId="{EF33EFF4-6893-9A46-A244-D26FF86EEADF}" type="pres">
      <dgm:prSet presAssocID="{15E1D399-6C73-6342-AC72-D14ED521A6F9}" presName="rootText" presStyleLbl="node2" presStyleIdx="1" presStyleCnt="3">
        <dgm:presLayoutVars>
          <dgm:chPref val="3"/>
        </dgm:presLayoutVars>
      </dgm:prSet>
      <dgm:spPr/>
    </dgm:pt>
    <dgm:pt modelId="{C2122924-FC02-BC40-8433-5443D3A660E0}" type="pres">
      <dgm:prSet presAssocID="{15E1D399-6C73-6342-AC72-D14ED521A6F9}" presName="rootConnector" presStyleLbl="node2" presStyleIdx="1" presStyleCnt="3"/>
      <dgm:spPr/>
    </dgm:pt>
    <dgm:pt modelId="{98AEB150-8883-5442-9CCB-6061A59D9FCA}" type="pres">
      <dgm:prSet presAssocID="{15E1D399-6C73-6342-AC72-D14ED521A6F9}" presName="hierChild4" presStyleCnt="0"/>
      <dgm:spPr/>
    </dgm:pt>
    <dgm:pt modelId="{37BA6ABC-1D67-CE4C-94E2-97234939707F}" type="pres">
      <dgm:prSet presAssocID="{15E1D399-6C73-6342-AC72-D14ED521A6F9}" presName="hierChild5" presStyleCnt="0"/>
      <dgm:spPr/>
    </dgm:pt>
    <dgm:pt modelId="{6CA8A8C5-0D4A-0F48-8E4C-AD53371064C2}" type="pres">
      <dgm:prSet presAssocID="{1719C98D-CE35-D249-817C-FCF160BC7C95}" presName="Name37" presStyleLbl="parChTrans1D2" presStyleIdx="2" presStyleCnt="3"/>
      <dgm:spPr/>
    </dgm:pt>
    <dgm:pt modelId="{520F7C8A-4E61-C04D-8B6E-603524A8BDFE}" type="pres">
      <dgm:prSet presAssocID="{3529F165-7EF8-0E4B-8145-13A11A8AEFAD}" presName="hierRoot2" presStyleCnt="0">
        <dgm:presLayoutVars>
          <dgm:hierBranch val="init"/>
        </dgm:presLayoutVars>
      </dgm:prSet>
      <dgm:spPr/>
    </dgm:pt>
    <dgm:pt modelId="{23BC0F06-1BA2-C04D-80A2-91E3A5ED68B9}" type="pres">
      <dgm:prSet presAssocID="{3529F165-7EF8-0E4B-8145-13A11A8AEFAD}" presName="rootComposite" presStyleCnt="0"/>
      <dgm:spPr/>
    </dgm:pt>
    <dgm:pt modelId="{C7355EA6-372A-7C4B-A64A-BFA911CC8D09}" type="pres">
      <dgm:prSet presAssocID="{3529F165-7EF8-0E4B-8145-13A11A8AEFAD}" presName="rootText" presStyleLbl="node2" presStyleIdx="2" presStyleCnt="3">
        <dgm:presLayoutVars>
          <dgm:chPref val="3"/>
        </dgm:presLayoutVars>
      </dgm:prSet>
      <dgm:spPr/>
    </dgm:pt>
    <dgm:pt modelId="{58DE294D-2F8B-7047-87F0-63A96B4AD311}" type="pres">
      <dgm:prSet presAssocID="{3529F165-7EF8-0E4B-8145-13A11A8AEFAD}" presName="rootConnector" presStyleLbl="node2" presStyleIdx="2" presStyleCnt="3"/>
      <dgm:spPr/>
    </dgm:pt>
    <dgm:pt modelId="{5423C960-9739-5344-9703-F2CE4A3EF94C}" type="pres">
      <dgm:prSet presAssocID="{3529F165-7EF8-0E4B-8145-13A11A8AEFAD}" presName="hierChild4" presStyleCnt="0"/>
      <dgm:spPr/>
    </dgm:pt>
    <dgm:pt modelId="{EBFD4160-1A88-4B4E-BEAA-5530C9CEE154}" type="pres">
      <dgm:prSet presAssocID="{3529F165-7EF8-0E4B-8145-13A11A8AEFAD}" presName="hierChild5" presStyleCnt="0"/>
      <dgm:spPr/>
    </dgm:pt>
    <dgm:pt modelId="{30B69356-7BBB-5041-BEDB-95A4EB0999A4}" type="pres">
      <dgm:prSet presAssocID="{E7BCD49E-6E10-5247-863D-ABE9A526ACF5}" presName="hierChild3" presStyleCnt="0"/>
      <dgm:spPr/>
    </dgm:pt>
  </dgm:ptLst>
  <dgm:cxnLst>
    <dgm:cxn modelId="{EE5F1B26-5A99-9F45-9BA1-BD6FEFEBC97D}" srcId="{E7BCD49E-6E10-5247-863D-ABE9A526ACF5}" destId="{3529F165-7EF8-0E4B-8145-13A11A8AEFAD}" srcOrd="2" destOrd="0" parTransId="{1719C98D-CE35-D249-817C-FCF160BC7C95}" sibTransId="{205DC6D4-B544-C84C-BF1E-A2F9CC07270E}"/>
    <dgm:cxn modelId="{CBA59D3B-1C25-D446-9F2C-F8F01FDD7F8A}" type="presOf" srcId="{20AF7A45-4264-DE43-BEBA-75E0BC4D9ADA}" destId="{11DBFB48-D84E-3A49-965C-0C4D6CC36E4F}" srcOrd="0" destOrd="0" presId="urn:microsoft.com/office/officeart/2005/8/layout/orgChart1"/>
    <dgm:cxn modelId="{1DD55844-A561-AF42-BADC-EFE28A5E20F9}" type="presOf" srcId="{E7BCD49E-6E10-5247-863D-ABE9A526ACF5}" destId="{D6566067-5C83-BA49-8A6A-484DB5A652E7}" srcOrd="1" destOrd="0" presId="urn:microsoft.com/office/officeart/2005/8/layout/orgChart1"/>
    <dgm:cxn modelId="{EE78C54D-52E0-B34A-A68D-F76FA832E1C0}" type="presOf" srcId="{51A06B99-AA8A-A24B-9B07-0A4532ACDE17}" destId="{02CCE573-E97D-7549-ABA2-51BE9C710CAB}" srcOrd="1" destOrd="0" presId="urn:microsoft.com/office/officeart/2005/8/layout/orgChart1"/>
    <dgm:cxn modelId="{AFE3EA4D-DDB7-A544-8854-B3A84026490F}" type="presOf" srcId="{531C4935-A520-EA4F-AE98-3CD0069E6D96}" destId="{F892CC60-F287-8D4B-9AB2-CECD026B3F59}" srcOrd="0" destOrd="0" presId="urn:microsoft.com/office/officeart/2005/8/layout/orgChart1"/>
    <dgm:cxn modelId="{7EA81052-418E-6D42-98B8-97C69028E04F}" type="presOf" srcId="{E7BCD49E-6E10-5247-863D-ABE9A526ACF5}" destId="{6908F0B9-8D06-4541-815C-7B1990E0F908}" srcOrd="0" destOrd="0" presId="urn:microsoft.com/office/officeart/2005/8/layout/orgChart1"/>
    <dgm:cxn modelId="{F881E755-F132-244D-941B-D99D646F8FFE}" srcId="{E7BCD49E-6E10-5247-863D-ABE9A526ACF5}" destId="{15E1D399-6C73-6342-AC72-D14ED521A6F9}" srcOrd="1" destOrd="0" parTransId="{531C4935-A520-EA4F-AE98-3CD0069E6D96}" sibTransId="{BD881E57-8807-6043-B859-F8F47A4F4657}"/>
    <dgm:cxn modelId="{05AE9B5E-38FF-1343-A5C2-0923F77344AE}" type="presOf" srcId="{3529F165-7EF8-0E4B-8145-13A11A8AEFAD}" destId="{C7355EA6-372A-7C4B-A64A-BFA911CC8D09}" srcOrd="0" destOrd="0" presId="urn:microsoft.com/office/officeart/2005/8/layout/orgChart1"/>
    <dgm:cxn modelId="{E11E9C72-8766-064B-B9BE-E4FFC44215AE}" type="presOf" srcId="{1719C98D-CE35-D249-817C-FCF160BC7C95}" destId="{6CA8A8C5-0D4A-0F48-8E4C-AD53371064C2}" srcOrd="0" destOrd="0" presId="urn:microsoft.com/office/officeart/2005/8/layout/orgChart1"/>
    <dgm:cxn modelId="{64EC3BA5-0B84-6341-A3F6-101105390993}" type="presOf" srcId="{51A06B99-AA8A-A24B-9B07-0A4532ACDE17}" destId="{F97AE900-9DB1-4E42-9554-9580C6F9C767}" srcOrd="0" destOrd="0" presId="urn:microsoft.com/office/officeart/2005/8/layout/orgChart1"/>
    <dgm:cxn modelId="{A78745B2-02D8-9840-A510-FF823C26BFEC}" type="presOf" srcId="{EC0FA608-AF87-484E-AA12-299FA2D9513E}" destId="{043AE59E-97C2-464E-B037-FAEC4F81D1D1}" srcOrd="0" destOrd="0" presId="urn:microsoft.com/office/officeart/2005/8/layout/orgChart1"/>
    <dgm:cxn modelId="{30F6CADB-C9B2-FE4C-A3B1-76BBA5212C73}" type="presOf" srcId="{15E1D399-6C73-6342-AC72-D14ED521A6F9}" destId="{EF33EFF4-6893-9A46-A244-D26FF86EEADF}" srcOrd="0" destOrd="0" presId="urn:microsoft.com/office/officeart/2005/8/layout/orgChart1"/>
    <dgm:cxn modelId="{EB1FC8E1-AFB1-0D4B-A38D-B48220E2FDEE}" srcId="{20AF7A45-4264-DE43-BEBA-75E0BC4D9ADA}" destId="{E7BCD49E-6E10-5247-863D-ABE9A526ACF5}" srcOrd="0" destOrd="0" parTransId="{C517CAD2-C0F1-0141-BEF1-E76895605979}" sibTransId="{D2EA2017-E0B7-FE42-933B-151A0D967AC4}"/>
    <dgm:cxn modelId="{A69DFDED-7BE2-6343-BCEF-4A8B7CAFD2F5}" type="presOf" srcId="{3529F165-7EF8-0E4B-8145-13A11A8AEFAD}" destId="{58DE294D-2F8B-7047-87F0-63A96B4AD311}" srcOrd="1" destOrd="0" presId="urn:microsoft.com/office/officeart/2005/8/layout/orgChart1"/>
    <dgm:cxn modelId="{73DAFBF8-4198-7447-8E76-214AAF824286}" type="presOf" srcId="{15E1D399-6C73-6342-AC72-D14ED521A6F9}" destId="{C2122924-FC02-BC40-8433-5443D3A660E0}" srcOrd="1" destOrd="0" presId="urn:microsoft.com/office/officeart/2005/8/layout/orgChart1"/>
    <dgm:cxn modelId="{E47B96FE-2B31-014C-98C1-27B60F19AC7A}" srcId="{E7BCD49E-6E10-5247-863D-ABE9A526ACF5}" destId="{51A06B99-AA8A-A24B-9B07-0A4532ACDE17}" srcOrd="0" destOrd="0" parTransId="{EC0FA608-AF87-484E-AA12-299FA2D9513E}" sibTransId="{52378872-94EC-2743-8294-C22BBD7D2E0A}"/>
    <dgm:cxn modelId="{7AAEE661-B5D2-EC4B-80D6-3C0756DBB452}" type="presParOf" srcId="{11DBFB48-D84E-3A49-965C-0C4D6CC36E4F}" destId="{57ECF8D3-282A-9B4B-9EEE-33E2D5A34D2C}" srcOrd="0" destOrd="0" presId="urn:microsoft.com/office/officeart/2005/8/layout/orgChart1"/>
    <dgm:cxn modelId="{B166AED6-7CD5-8D4F-BB91-8766ADC12A64}" type="presParOf" srcId="{57ECF8D3-282A-9B4B-9EEE-33E2D5A34D2C}" destId="{F8811C05-08C2-5841-8E6C-7AE1E13FBB23}" srcOrd="0" destOrd="0" presId="urn:microsoft.com/office/officeart/2005/8/layout/orgChart1"/>
    <dgm:cxn modelId="{15720532-9519-054A-B536-26965CAC5641}" type="presParOf" srcId="{F8811C05-08C2-5841-8E6C-7AE1E13FBB23}" destId="{6908F0B9-8D06-4541-815C-7B1990E0F908}" srcOrd="0" destOrd="0" presId="urn:microsoft.com/office/officeart/2005/8/layout/orgChart1"/>
    <dgm:cxn modelId="{24E3A918-9765-904B-A28A-62D6C99EC38A}" type="presParOf" srcId="{F8811C05-08C2-5841-8E6C-7AE1E13FBB23}" destId="{D6566067-5C83-BA49-8A6A-484DB5A652E7}" srcOrd="1" destOrd="0" presId="urn:microsoft.com/office/officeart/2005/8/layout/orgChart1"/>
    <dgm:cxn modelId="{DD01D1D5-A297-474C-9769-7D09D4AB2E8A}" type="presParOf" srcId="{57ECF8D3-282A-9B4B-9EEE-33E2D5A34D2C}" destId="{6569B52A-2798-0649-B129-09F7002D1109}" srcOrd="1" destOrd="0" presId="urn:microsoft.com/office/officeart/2005/8/layout/orgChart1"/>
    <dgm:cxn modelId="{02E3A6C2-B9EE-DF4A-ADC6-A265DAE050F0}" type="presParOf" srcId="{6569B52A-2798-0649-B129-09F7002D1109}" destId="{043AE59E-97C2-464E-B037-FAEC4F81D1D1}" srcOrd="0" destOrd="0" presId="urn:microsoft.com/office/officeart/2005/8/layout/orgChart1"/>
    <dgm:cxn modelId="{A0F216AA-3513-5F4D-AD5E-B4756062AF9C}" type="presParOf" srcId="{6569B52A-2798-0649-B129-09F7002D1109}" destId="{F7547E43-BB28-FF4E-90F9-A6D6E3319995}" srcOrd="1" destOrd="0" presId="urn:microsoft.com/office/officeart/2005/8/layout/orgChart1"/>
    <dgm:cxn modelId="{6BFEA298-0B1E-6348-84EE-A9C5AAB56126}" type="presParOf" srcId="{F7547E43-BB28-FF4E-90F9-A6D6E3319995}" destId="{AF47D679-9697-9649-AF72-D4BA69DA3FAF}" srcOrd="0" destOrd="0" presId="urn:microsoft.com/office/officeart/2005/8/layout/orgChart1"/>
    <dgm:cxn modelId="{AD675297-ED2D-1941-8723-2A7A2B2FC8FC}" type="presParOf" srcId="{AF47D679-9697-9649-AF72-D4BA69DA3FAF}" destId="{F97AE900-9DB1-4E42-9554-9580C6F9C767}" srcOrd="0" destOrd="0" presId="urn:microsoft.com/office/officeart/2005/8/layout/orgChart1"/>
    <dgm:cxn modelId="{40957548-C7C1-F44F-BBC4-D14FD77F7E9A}" type="presParOf" srcId="{AF47D679-9697-9649-AF72-D4BA69DA3FAF}" destId="{02CCE573-E97D-7549-ABA2-51BE9C710CAB}" srcOrd="1" destOrd="0" presId="urn:microsoft.com/office/officeart/2005/8/layout/orgChart1"/>
    <dgm:cxn modelId="{907CB123-66B0-1944-818A-9C1818B95591}" type="presParOf" srcId="{F7547E43-BB28-FF4E-90F9-A6D6E3319995}" destId="{1F976D8E-74FC-E845-85BF-15A8262CA217}" srcOrd="1" destOrd="0" presId="urn:microsoft.com/office/officeart/2005/8/layout/orgChart1"/>
    <dgm:cxn modelId="{650E2FDB-E1DD-2244-8046-BC42834C703F}" type="presParOf" srcId="{F7547E43-BB28-FF4E-90F9-A6D6E3319995}" destId="{E1F442B5-EE17-C047-941C-48710819B269}" srcOrd="2" destOrd="0" presId="urn:microsoft.com/office/officeart/2005/8/layout/orgChart1"/>
    <dgm:cxn modelId="{5F43326E-B038-D24E-AB8F-6F5BC51CAB6F}" type="presParOf" srcId="{6569B52A-2798-0649-B129-09F7002D1109}" destId="{F892CC60-F287-8D4B-9AB2-CECD026B3F59}" srcOrd="2" destOrd="0" presId="urn:microsoft.com/office/officeart/2005/8/layout/orgChart1"/>
    <dgm:cxn modelId="{2F3E8157-0177-E44D-8649-DA08F1A14DA0}" type="presParOf" srcId="{6569B52A-2798-0649-B129-09F7002D1109}" destId="{91968A88-940E-7948-BEE6-4D4DDDC0F451}" srcOrd="3" destOrd="0" presId="urn:microsoft.com/office/officeart/2005/8/layout/orgChart1"/>
    <dgm:cxn modelId="{C034E5BB-40DC-F444-9FA2-8772A968A5AD}" type="presParOf" srcId="{91968A88-940E-7948-BEE6-4D4DDDC0F451}" destId="{4A496886-DDBA-0142-83AB-42242C2D58D8}" srcOrd="0" destOrd="0" presId="urn:microsoft.com/office/officeart/2005/8/layout/orgChart1"/>
    <dgm:cxn modelId="{694A72F0-6B51-B840-B5D9-F307682BEFC8}" type="presParOf" srcId="{4A496886-DDBA-0142-83AB-42242C2D58D8}" destId="{EF33EFF4-6893-9A46-A244-D26FF86EEADF}" srcOrd="0" destOrd="0" presId="urn:microsoft.com/office/officeart/2005/8/layout/orgChart1"/>
    <dgm:cxn modelId="{977B17A2-27EE-BA43-8440-65E3D2E10A80}" type="presParOf" srcId="{4A496886-DDBA-0142-83AB-42242C2D58D8}" destId="{C2122924-FC02-BC40-8433-5443D3A660E0}" srcOrd="1" destOrd="0" presId="urn:microsoft.com/office/officeart/2005/8/layout/orgChart1"/>
    <dgm:cxn modelId="{F9AA9EEE-872C-8848-A8F8-5B5817D9EB58}" type="presParOf" srcId="{91968A88-940E-7948-BEE6-4D4DDDC0F451}" destId="{98AEB150-8883-5442-9CCB-6061A59D9FCA}" srcOrd="1" destOrd="0" presId="urn:microsoft.com/office/officeart/2005/8/layout/orgChart1"/>
    <dgm:cxn modelId="{6264B7DC-4B75-7F41-8C47-539D0181D4C7}" type="presParOf" srcId="{91968A88-940E-7948-BEE6-4D4DDDC0F451}" destId="{37BA6ABC-1D67-CE4C-94E2-97234939707F}" srcOrd="2" destOrd="0" presId="urn:microsoft.com/office/officeart/2005/8/layout/orgChart1"/>
    <dgm:cxn modelId="{C964DE5E-AC0F-8548-8703-8978EBB38736}" type="presParOf" srcId="{6569B52A-2798-0649-B129-09F7002D1109}" destId="{6CA8A8C5-0D4A-0F48-8E4C-AD53371064C2}" srcOrd="4" destOrd="0" presId="urn:microsoft.com/office/officeart/2005/8/layout/orgChart1"/>
    <dgm:cxn modelId="{2D923E54-0884-374A-9D42-00EBD352AB88}" type="presParOf" srcId="{6569B52A-2798-0649-B129-09F7002D1109}" destId="{520F7C8A-4E61-C04D-8B6E-603524A8BDFE}" srcOrd="5" destOrd="0" presId="urn:microsoft.com/office/officeart/2005/8/layout/orgChart1"/>
    <dgm:cxn modelId="{8F07937D-DAA1-6B45-8D8D-1A9B1B28090D}" type="presParOf" srcId="{520F7C8A-4E61-C04D-8B6E-603524A8BDFE}" destId="{23BC0F06-1BA2-C04D-80A2-91E3A5ED68B9}" srcOrd="0" destOrd="0" presId="urn:microsoft.com/office/officeart/2005/8/layout/orgChart1"/>
    <dgm:cxn modelId="{F33E218C-2CAD-A949-9FBB-CC692104EE53}" type="presParOf" srcId="{23BC0F06-1BA2-C04D-80A2-91E3A5ED68B9}" destId="{C7355EA6-372A-7C4B-A64A-BFA911CC8D09}" srcOrd="0" destOrd="0" presId="urn:microsoft.com/office/officeart/2005/8/layout/orgChart1"/>
    <dgm:cxn modelId="{20DBA361-1480-554F-ACE7-A320EA9BD195}" type="presParOf" srcId="{23BC0F06-1BA2-C04D-80A2-91E3A5ED68B9}" destId="{58DE294D-2F8B-7047-87F0-63A96B4AD311}" srcOrd="1" destOrd="0" presId="urn:microsoft.com/office/officeart/2005/8/layout/orgChart1"/>
    <dgm:cxn modelId="{3F0A31FB-A27E-7B45-B10B-B8012D728DD3}" type="presParOf" srcId="{520F7C8A-4E61-C04D-8B6E-603524A8BDFE}" destId="{5423C960-9739-5344-9703-F2CE4A3EF94C}" srcOrd="1" destOrd="0" presId="urn:microsoft.com/office/officeart/2005/8/layout/orgChart1"/>
    <dgm:cxn modelId="{2ABAF33C-DF4B-3C41-A519-17CA50A62479}" type="presParOf" srcId="{520F7C8A-4E61-C04D-8B6E-603524A8BDFE}" destId="{EBFD4160-1A88-4B4E-BEAA-5530C9CEE154}" srcOrd="2" destOrd="0" presId="urn:microsoft.com/office/officeart/2005/8/layout/orgChart1"/>
    <dgm:cxn modelId="{09D78311-51C9-7A47-8F66-A791F8061CEA}" type="presParOf" srcId="{57ECF8D3-282A-9B4B-9EEE-33E2D5A34D2C}" destId="{30B69356-7BBB-5041-BEDB-95A4EB0999A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C409E4-09E9-5649-8568-02F7CECFCD4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ru-RU"/>
        </a:p>
      </dgm:t>
    </dgm:pt>
    <dgm:pt modelId="{D266F1EA-BB1B-9D49-87F5-6CF3E0E71D6F}">
      <dgm:prSet/>
      <dgm:spPr/>
      <dgm:t>
        <a:bodyPr/>
        <a:lstStyle/>
        <a:p>
          <a:r>
            <a:rPr lang="ru-RU"/>
            <a:t>Регрессия</a:t>
          </a:r>
        </a:p>
      </dgm:t>
    </dgm:pt>
    <dgm:pt modelId="{E00DD2E6-70D2-E64F-ADF7-E4CFBD3BE9A0}" type="parTrans" cxnId="{BDB7ACD4-0DA6-8A4C-9DB0-CA4248CBEA76}">
      <dgm:prSet/>
      <dgm:spPr/>
      <dgm:t>
        <a:bodyPr/>
        <a:lstStyle/>
        <a:p>
          <a:endParaRPr lang="ru-RU"/>
        </a:p>
      </dgm:t>
    </dgm:pt>
    <dgm:pt modelId="{0274A0A2-7DA8-4A48-AF11-3A3536583D66}" type="sibTrans" cxnId="{BDB7ACD4-0DA6-8A4C-9DB0-CA4248CBEA76}">
      <dgm:prSet/>
      <dgm:spPr/>
      <dgm:t>
        <a:bodyPr/>
        <a:lstStyle/>
        <a:p>
          <a:endParaRPr lang="ru-RU"/>
        </a:p>
      </dgm:t>
    </dgm:pt>
    <dgm:pt modelId="{FF0B6BB4-E70F-FF46-A8B6-B25C84EF609D}">
      <dgm:prSet/>
      <dgm:spPr/>
      <dgm:t>
        <a:bodyPr/>
        <a:lstStyle/>
        <a:p>
          <a:r>
            <a:rPr lang="ru-RU"/>
            <a:t>Классификация</a:t>
          </a:r>
        </a:p>
      </dgm:t>
    </dgm:pt>
    <dgm:pt modelId="{DD21EF93-4278-3645-9DE6-D8DDBB8DE110}" type="parTrans" cxnId="{9B8A9163-A6F6-5441-BCF8-AA0D9C330300}">
      <dgm:prSet/>
      <dgm:spPr/>
      <dgm:t>
        <a:bodyPr/>
        <a:lstStyle/>
        <a:p>
          <a:endParaRPr lang="ru-RU"/>
        </a:p>
      </dgm:t>
    </dgm:pt>
    <dgm:pt modelId="{0F270BF0-D720-2948-A3C9-5FE2326181BA}" type="sibTrans" cxnId="{9B8A9163-A6F6-5441-BCF8-AA0D9C330300}">
      <dgm:prSet/>
      <dgm:spPr/>
      <dgm:t>
        <a:bodyPr/>
        <a:lstStyle/>
        <a:p>
          <a:endParaRPr lang="ru-RU"/>
        </a:p>
      </dgm:t>
    </dgm:pt>
    <dgm:pt modelId="{8190DDA3-580C-594D-AE1E-5EB7DA4773AD}">
      <dgm:prSet/>
      <dgm:spPr/>
      <dgm:t>
        <a:bodyPr/>
        <a:lstStyle/>
        <a:p>
          <a:r>
            <a:rPr lang="ru-RU"/>
            <a:t>Ранжирование</a:t>
          </a:r>
        </a:p>
      </dgm:t>
    </dgm:pt>
    <dgm:pt modelId="{F1305C91-6C7E-B34D-9999-F725630832F2}" type="parTrans" cxnId="{DA1A4C94-43CD-D940-B08D-CCB4518ACAF6}">
      <dgm:prSet/>
      <dgm:spPr/>
      <dgm:t>
        <a:bodyPr/>
        <a:lstStyle/>
        <a:p>
          <a:endParaRPr lang="ru-RU"/>
        </a:p>
      </dgm:t>
    </dgm:pt>
    <dgm:pt modelId="{61C2DDA6-1249-A241-8503-B54EFA8B7B35}" type="sibTrans" cxnId="{DA1A4C94-43CD-D940-B08D-CCB4518ACAF6}">
      <dgm:prSet/>
      <dgm:spPr/>
      <dgm:t>
        <a:bodyPr/>
        <a:lstStyle/>
        <a:p>
          <a:endParaRPr lang="ru-RU"/>
        </a:p>
      </dgm:t>
    </dgm:pt>
    <dgm:pt modelId="{7C2AF3EC-7037-874C-B016-3126F8B48E98}">
      <dgm:prSet/>
      <dgm:spPr/>
      <dgm:t>
        <a:bodyPr/>
        <a:lstStyle/>
        <a:p>
          <a:r>
            <a:rPr lang="ru-RU"/>
            <a:t>Кластеризация</a:t>
          </a:r>
        </a:p>
      </dgm:t>
    </dgm:pt>
    <dgm:pt modelId="{84A27631-F180-9947-9848-6001E4071483}" type="parTrans" cxnId="{C5B9F255-5CAD-3746-A9DC-523DFB4792F8}">
      <dgm:prSet/>
      <dgm:spPr/>
      <dgm:t>
        <a:bodyPr/>
        <a:lstStyle/>
        <a:p>
          <a:endParaRPr lang="ru-RU"/>
        </a:p>
      </dgm:t>
    </dgm:pt>
    <dgm:pt modelId="{92DE4002-E062-CC4F-A7CE-316EE09E82EF}" type="sibTrans" cxnId="{C5B9F255-5CAD-3746-A9DC-523DFB4792F8}">
      <dgm:prSet/>
      <dgm:spPr/>
      <dgm:t>
        <a:bodyPr/>
        <a:lstStyle/>
        <a:p>
          <a:endParaRPr lang="ru-RU"/>
        </a:p>
      </dgm:t>
    </dgm:pt>
    <dgm:pt modelId="{5191D4B0-E951-D14A-9EBB-AB0026319EA2}">
      <dgm:prSet/>
      <dgm:spPr/>
      <dgm:t>
        <a:bodyPr/>
        <a:lstStyle/>
        <a:p>
          <a:r>
            <a:rPr lang="ru-RU"/>
            <a:t>Понижение размерности</a:t>
          </a:r>
        </a:p>
      </dgm:t>
    </dgm:pt>
    <dgm:pt modelId="{E0F9B852-827D-A74C-B7BE-F54C4EC5D331}" type="parTrans" cxnId="{A96DC317-6152-C642-892C-332E9E5D5A81}">
      <dgm:prSet/>
      <dgm:spPr/>
      <dgm:t>
        <a:bodyPr/>
        <a:lstStyle/>
        <a:p>
          <a:endParaRPr lang="ru-RU"/>
        </a:p>
      </dgm:t>
    </dgm:pt>
    <dgm:pt modelId="{DB807491-46C8-DA42-8914-BC3A6237DDA2}" type="sibTrans" cxnId="{A96DC317-6152-C642-892C-332E9E5D5A81}">
      <dgm:prSet/>
      <dgm:spPr/>
      <dgm:t>
        <a:bodyPr/>
        <a:lstStyle/>
        <a:p>
          <a:endParaRPr lang="ru-RU"/>
        </a:p>
      </dgm:t>
    </dgm:pt>
    <dgm:pt modelId="{8E6DB446-2DD9-9F47-AC15-EDD64D14C9DF}" type="pres">
      <dgm:prSet presAssocID="{B3C409E4-09E9-5649-8568-02F7CECFCD42}" presName="linear" presStyleCnt="0">
        <dgm:presLayoutVars>
          <dgm:animLvl val="lvl"/>
          <dgm:resizeHandles val="exact"/>
        </dgm:presLayoutVars>
      </dgm:prSet>
      <dgm:spPr/>
    </dgm:pt>
    <dgm:pt modelId="{3CC77194-F702-1645-82E0-DE5C4FCF1718}" type="pres">
      <dgm:prSet presAssocID="{D266F1EA-BB1B-9D49-87F5-6CF3E0E71D6F}" presName="parentText" presStyleLbl="node1" presStyleIdx="0" presStyleCnt="5">
        <dgm:presLayoutVars>
          <dgm:chMax val="0"/>
          <dgm:bulletEnabled val="1"/>
        </dgm:presLayoutVars>
      </dgm:prSet>
      <dgm:spPr/>
    </dgm:pt>
    <dgm:pt modelId="{BC0B5D92-9D62-494E-87A9-620A805706B2}" type="pres">
      <dgm:prSet presAssocID="{0274A0A2-7DA8-4A48-AF11-3A3536583D66}" presName="spacer" presStyleCnt="0"/>
      <dgm:spPr/>
    </dgm:pt>
    <dgm:pt modelId="{6B2DA9EE-7D78-894C-B48C-6D479108FC99}" type="pres">
      <dgm:prSet presAssocID="{FF0B6BB4-E70F-FF46-A8B6-B25C84EF609D}" presName="parentText" presStyleLbl="node1" presStyleIdx="1" presStyleCnt="5">
        <dgm:presLayoutVars>
          <dgm:chMax val="0"/>
          <dgm:bulletEnabled val="1"/>
        </dgm:presLayoutVars>
      </dgm:prSet>
      <dgm:spPr/>
    </dgm:pt>
    <dgm:pt modelId="{0B3D75F6-701C-9C49-AAEA-2EEA3EEF06FF}" type="pres">
      <dgm:prSet presAssocID="{0F270BF0-D720-2948-A3C9-5FE2326181BA}" presName="spacer" presStyleCnt="0"/>
      <dgm:spPr/>
    </dgm:pt>
    <dgm:pt modelId="{6BE0DB6D-A2BB-2848-B343-1B50777E7663}" type="pres">
      <dgm:prSet presAssocID="{8190DDA3-580C-594D-AE1E-5EB7DA4773AD}" presName="parentText" presStyleLbl="node1" presStyleIdx="2" presStyleCnt="5">
        <dgm:presLayoutVars>
          <dgm:chMax val="0"/>
          <dgm:bulletEnabled val="1"/>
        </dgm:presLayoutVars>
      </dgm:prSet>
      <dgm:spPr/>
    </dgm:pt>
    <dgm:pt modelId="{1FF059F6-DAB8-494C-909F-B53A36AFC776}" type="pres">
      <dgm:prSet presAssocID="{61C2DDA6-1249-A241-8503-B54EFA8B7B35}" presName="spacer" presStyleCnt="0"/>
      <dgm:spPr/>
    </dgm:pt>
    <dgm:pt modelId="{10E34177-5FC6-FF43-89BF-B8103C9F4E3F}" type="pres">
      <dgm:prSet presAssocID="{7C2AF3EC-7037-874C-B016-3126F8B48E98}" presName="parentText" presStyleLbl="node1" presStyleIdx="3" presStyleCnt="5">
        <dgm:presLayoutVars>
          <dgm:chMax val="0"/>
          <dgm:bulletEnabled val="1"/>
        </dgm:presLayoutVars>
      </dgm:prSet>
      <dgm:spPr/>
    </dgm:pt>
    <dgm:pt modelId="{12288E16-D113-2C43-B1F1-F323516EFC62}" type="pres">
      <dgm:prSet presAssocID="{92DE4002-E062-CC4F-A7CE-316EE09E82EF}" presName="spacer" presStyleCnt="0"/>
      <dgm:spPr/>
    </dgm:pt>
    <dgm:pt modelId="{0493AC9C-E17B-454D-8C9E-8101432FE889}" type="pres">
      <dgm:prSet presAssocID="{5191D4B0-E951-D14A-9EBB-AB0026319EA2}" presName="parentText" presStyleLbl="node1" presStyleIdx="4" presStyleCnt="5">
        <dgm:presLayoutVars>
          <dgm:chMax val="0"/>
          <dgm:bulletEnabled val="1"/>
        </dgm:presLayoutVars>
      </dgm:prSet>
      <dgm:spPr/>
    </dgm:pt>
  </dgm:ptLst>
  <dgm:cxnLst>
    <dgm:cxn modelId="{A96DC317-6152-C642-892C-332E9E5D5A81}" srcId="{B3C409E4-09E9-5649-8568-02F7CECFCD42}" destId="{5191D4B0-E951-D14A-9EBB-AB0026319EA2}" srcOrd="4" destOrd="0" parTransId="{E0F9B852-827D-A74C-B7BE-F54C4EC5D331}" sibTransId="{DB807491-46C8-DA42-8914-BC3A6237DDA2}"/>
    <dgm:cxn modelId="{B8FF582A-6A27-E247-88EB-470A4FC16299}" type="presOf" srcId="{B3C409E4-09E9-5649-8568-02F7CECFCD42}" destId="{8E6DB446-2DD9-9F47-AC15-EDD64D14C9DF}" srcOrd="0" destOrd="0" presId="urn:microsoft.com/office/officeart/2005/8/layout/vList2"/>
    <dgm:cxn modelId="{5274494B-13DD-BF45-AD79-091D564A6922}" type="presOf" srcId="{8190DDA3-580C-594D-AE1E-5EB7DA4773AD}" destId="{6BE0DB6D-A2BB-2848-B343-1B50777E7663}" srcOrd="0" destOrd="0" presId="urn:microsoft.com/office/officeart/2005/8/layout/vList2"/>
    <dgm:cxn modelId="{C5B9F255-5CAD-3746-A9DC-523DFB4792F8}" srcId="{B3C409E4-09E9-5649-8568-02F7CECFCD42}" destId="{7C2AF3EC-7037-874C-B016-3126F8B48E98}" srcOrd="3" destOrd="0" parTransId="{84A27631-F180-9947-9848-6001E4071483}" sibTransId="{92DE4002-E062-CC4F-A7CE-316EE09E82EF}"/>
    <dgm:cxn modelId="{A78EE75C-8F6B-334C-8C21-490296DD04D6}" type="presOf" srcId="{5191D4B0-E951-D14A-9EBB-AB0026319EA2}" destId="{0493AC9C-E17B-454D-8C9E-8101432FE889}" srcOrd="0" destOrd="0" presId="urn:microsoft.com/office/officeart/2005/8/layout/vList2"/>
    <dgm:cxn modelId="{9B8A9163-A6F6-5441-BCF8-AA0D9C330300}" srcId="{B3C409E4-09E9-5649-8568-02F7CECFCD42}" destId="{FF0B6BB4-E70F-FF46-A8B6-B25C84EF609D}" srcOrd="1" destOrd="0" parTransId="{DD21EF93-4278-3645-9DE6-D8DDBB8DE110}" sibTransId="{0F270BF0-D720-2948-A3C9-5FE2326181BA}"/>
    <dgm:cxn modelId="{C4519967-D9A8-BD48-A331-44EAB5E9C4B1}" type="presOf" srcId="{D266F1EA-BB1B-9D49-87F5-6CF3E0E71D6F}" destId="{3CC77194-F702-1645-82E0-DE5C4FCF1718}" srcOrd="0" destOrd="0" presId="urn:microsoft.com/office/officeart/2005/8/layout/vList2"/>
    <dgm:cxn modelId="{76585A6F-3429-6544-9B08-A53002E8833E}" type="presOf" srcId="{FF0B6BB4-E70F-FF46-A8B6-B25C84EF609D}" destId="{6B2DA9EE-7D78-894C-B48C-6D479108FC99}" srcOrd="0" destOrd="0" presId="urn:microsoft.com/office/officeart/2005/8/layout/vList2"/>
    <dgm:cxn modelId="{DA1A4C94-43CD-D940-B08D-CCB4518ACAF6}" srcId="{B3C409E4-09E9-5649-8568-02F7CECFCD42}" destId="{8190DDA3-580C-594D-AE1E-5EB7DA4773AD}" srcOrd="2" destOrd="0" parTransId="{F1305C91-6C7E-B34D-9999-F725630832F2}" sibTransId="{61C2DDA6-1249-A241-8503-B54EFA8B7B35}"/>
    <dgm:cxn modelId="{BDB7ACD4-0DA6-8A4C-9DB0-CA4248CBEA76}" srcId="{B3C409E4-09E9-5649-8568-02F7CECFCD42}" destId="{D266F1EA-BB1B-9D49-87F5-6CF3E0E71D6F}" srcOrd="0" destOrd="0" parTransId="{E00DD2E6-70D2-E64F-ADF7-E4CFBD3BE9A0}" sibTransId="{0274A0A2-7DA8-4A48-AF11-3A3536583D66}"/>
    <dgm:cxn modelId="{7D2DD7DF-3808-2C4F-A1AB-33F4D94705CE}" type="presOf" srcId="{7C2AF3EC-7037-874C-B016-3126F8B48E98}" destId="{10E34177-5FC6-FF43-89BF-B8103C9F4E3F}" srcOrd="0" destOrd="0" presId="urn:microsoft.com/office/officeart/2005/8/layout/vList2"/>
    <dgm:cxn modelId="{07A0B34A-24DF-5643-BB66-A8383892CC45}" type="presParOf" srcId="{8E6DB446-2DD9-9F47-AC15-EDD64D14C9DF}" destId="{3CC77194-F702-1645-82E0-DE5C4FCF1718}" srcOrd="0" destOrd="0" presId="urn:microsoft.com/office/officeart/2005/8/layout/vList2"/>
    <dgm:cxn modelId="{484DB3DE-D05A-6647-98A6-BAF6D242422D}" type="presParOf" srcId="{8E6DB446-2DD9-9F47-AC15-EDD64D14C9DF}" destId="{BC0B5D92-9D62-494E-87A9-620A805706B2}" srcOrd="1" destOrd="0" presId="urn:microsoft.com/office/officeart/2005/8/layout/vList2"/>
    <dgm:cxn modelId="{65DF61AA-EDB3-2F48-8657-D6D7D32AE8D8}" type="presParOf" srcId="{8E6DB446-2DD9-9F47-AC15-EDD64D14C9DF}" destId="{6B2DA9EE-7D78-894C-B48C-6D479108FC99}" srcOrd="2" destOrd="0" presId="urn:microsoft.com/office/officeart/2005/8/layout/vList2"/>
    <dgm:cxn modelId="{4DF132FC-5F8D-3C46-A8C3-AE197F56E814}" type="presParOf" srcId="{8E6DB446-2DD9-9F47-AC15-EDD64D14C9DF}" destId="{0B3D75F6-701C-9C49-AAEA-2EEA3EEF06FF}" srcOrd="3" destOrd="0" presId="urn:microsoft.com/office/officeart/2005/8/layout/vList2"/>
    <dgm:cxn modelId="{B110A863-1B81-FE46-8272-BFFE8AEBEA1E}" type="presParOf" srcId="{8E6DB446-2DD9-9F47-AC15-EDD64D14C9DF}" destId="{6BE0DB6D-A2BB-2848-B343-1B50777E7663}" srcOrd="4" destOrd="0" presId="urn:microsoft.com/office/officeart/2005/8/layout/vList2"/>
    <dgm:cxn modelId="{029AE474-14D5-394F-95F4-3DAC5DC07371}" type="presParOf" srcId="{8E6DB446-2DD9-9F47-AC15-EDD64D14C9DF}" destId="{1FF059F6-DAB8-494C-909F-B53A36AFC776}" srcOrd="5" destOrd="0" presId="urn:microsoft.com/office/officeart/2005/8/layout/vList2"/>
    <dgm:cxn modelId="{9E91266A-395A-7E49-8421-3F7C3CC2BB08}" type="presParOf" srcId="{8E6DB446-2DD9-9F47-AC15-EDD64D14C9DF}" destId="{10E34177-5FC6-FF43-89BF-B8103C9F4E3F}" srcOrd="6" destOrd="0" presId="urn:microsoft.com/office/officeart/2005/8/layout/vList2"/>
    <dgm:cxn modelId="{BE9DB6F4-7660-8641-A9BE-452FAE9026F9}" type="presParOf" srcId="{8E6DB446-2DD9-9F47-AC15-EDD64D14C9DF}" destId="{12288E16-D113-2C43-B1F1-F323516EFC62}" srcOrd="7" destOrd="0" presId="urn:microsoft.com/office/officeart/2005/8/layout/vList2"/>
    <dgm:cxn modelId="{8EDA5500-29B8-8947-943E-7A1D6567F433}" type="presParOf" srcId="{8E6DB446-2DD9-9F47-AC15-EDD64D14C9DF}" destId="{0493AC9C-E17B-454D-8C9E-8101432FE88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1A0AF4-46FE-2B45-AAEF-1A3AB6F77F6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ru-RU"/>
        </a:p>
      </dgm:t>
    </dgm:pt>
    <dgm:pt modelId="{7FEF4923-89AB-7D4A-9D8F-0DFB2F484468}">
      <dgm:prSet/>
      <dgm:spPr/>
      <dgm:t>
        <a:bodyPr/>
        <a:lstStyle/>
        <a:p>
          <a:r>
            <a:rPr lang="ru-RU"/>
            <a:t>В примере, посвященном аппроксимации полиномиальных кривых с использованием метода наименьших квадратов, существует оптималь­ный порядок полинома, который дает наилучшее обобщение. </a:t>
          </a:r>
        </a:p>
      </dgm:t>
    </dgm:pt>
    <dgm:pt modelId="{7874B184-B640-BF4F-8137-E9AF9519ED0B}" type="parTrans" cxnId="{E77D0378-4306-204A-A1A8-C929CC392859}">
      <dgm:prSet/>
      <dgm:spPr/>
      <dgm:t>
        <a:bodyPr/>
        <a:lstStyle/>
        <a:p>
          <a:endParaRPr lang="ru-RU"/>
        </a:p>
      </dgm:t>
    </dgm:pt>
    <dgm:pt modelId="{207D6FB1-3AA2-DC4E-9B15-DD09CB1BF3C3}" type="sibTrans" cxnId="{E77D0378-4306-204A-A1A8-C929CC392859}">
      <dgm:prSet/>
      <dgm:spPr/>
      <dgm:t>
        <a:bodyPr/>
        <a:lstStyle/>
        <a:p>
          <a:endParaRPr lang="ru-RU"/>
        </a:p>
      </dgm:t>
    </dgm:pt>
    <dgm:pt modelId="{2C848EF2-011A-3C40-94A6-0EBCA242B98A}">
      <dgm:prSet/>
      <dgm:spPr/>
      <dgm:t>
        <a:bodyPr/>
        <a:lstStyle/>
        <a:p>
          <a:r>
            <a:rPr lang="ru-RU"/>
            <a:t>Порядок полинома определяет количество свободных параметров в модели и тем самым определяет ее сложность. </a:t>
          </a:r>
        </a:p>
      </dgm:t>
    </dgm:pt>
    <dgm:pt modelId="{647CC9F1-1D90-954B-A2CC-825EEF27D0E5}" type="parTrans" cxnId="{E59A886E-2AB1-0C45-87A8-5B103C1C3305}">
      <dgm:prSet/>
      <dgm:spPr/>
      <dgm:t>
        <a:bodyPr/>
        <a:lstStyle/>
        <a:p>
          <a:endParaRPr lang="ru-RU"/>
        </a:p>
      </dgm:t>
    </dgm:pt>
    <dgm:pt modelId="{9D6850DA-3093-BC4D-ABAE-46DE8D5D8895}" type="sibTrans" cxnId="{E59A886E-2AB1-0C45-87A8-5B103C1C3305}">
      <dgm:prSet/>
      <dgm:spPr/>
      <dgm:t>
        <a:bodyPr/>
        <a:lstStyle/>
        <a:p>
          <a:endParaRPr lang="ru-RU"/>
        </a:p>
      </dgm:t>
    </dgm:pt>
    <dgm:pt modelId="{C82593DD-EEBD-5342-85A3-2B6BDDCDE90F}">
      <dgm:prSet/>
      <dgm:spPr/>
      <dgm:t>
        <a:bodyPr/>
        <a:lstStyle/>
        <a:p>
          <a:r>
            <a:rPr lang="ru-RU"/>
            <a:t>В регуляризованном методе наименьших квадратов на реальную сложность модели влияет коэффициент регуляризации в то время как для более сложных моделей, таких как смеси распределений или нейронные сети, может существовать множество параметров, определяющих их сложность. </a:t>
          </a:r>
        </a:p>
      </dgm:t>
    </dgm:pt>
    <dgm:pt modelId="{C4C7252E-4680-7C48-BA27-E99DC5C1F572}" type="parTrans" cxnId="{3BFE3D7C-BEF3-C44C-95A9-0D86A6AEE3DE}">
      <dgm:prSet/>
      <dgm:spPr/>
      <dgm:t>
        <a:bodyPr/>
        <a:lstStyle/>
        <a:p>
          <a:endParaRPr lang="ru-RU"/>
        </a:p>
      </dgm:t>
    </dgm:pt>
    <dgm:pt modelId="{82EC0FE2-49F3-C445-8C79-650564E633EE}" type="sibTrans" cxnId="{3BFE3D7C-BEF3-C44C-95A9-0D86A6AEE3DE}">
      <dgm:prSet/>
      <dgm:spPr/>
      <dgm:t>
        <a:bodyPr/>
        <a:lstStyle/>
        <a:p>
          <a:endParaRPr lang="ru-RU"/>
        </a:p>
      </dgm:t>
    </dgm:pt>
    <dgm:pt modelId="{B7909EF4-D81F-7F4D-9800-FD6461C3EA7A}">
      <dgm:prSet/>
      <dgm:spPr/>
      <dgm:t>
        <a:bodyPr/>
        <a:lstStyle/>
        <a:p>
          <a:r>
            <a:rPr lang="ru-RU"/>
            <a:t>Для практического применения нам необходимо определить значения таких пара­метров, и главная цель при этом - достижение наилучших прогностических ха­рактеристик параметров сложности в данной модели.</a:t>
          </a:r>
        </a:p>
      </dgm:t>
    </dgm:pt>
    <dgm:pt modelId="{539EA3E1-6C8C-7C43-A7E1-B7984F99AEF6}" type="parTrans" cxnId="{BE166781-BABB-7B40-8CFA-66C0EAEA789A}">
      <dgm:prSet/>
      <dgm:spPr/>
      <dgm:t>
        <a:bodyPr/>
        <a:lstStyle/>
        <a:p>
          <a:endParaRPr lang="ru-RU"/>
        </a:p>
      </dgm:t>
    </dgm:pt>
    <dgm:pt modelId="{32847C54-1C45-C64E-877B-B95BE8397194}" type="sibTrans" cxnId="{BE166781-BABB-7B40-8CFA-66C0EAEA789A}">
      <dgm:prSet/>
      <dgm:spPr/>
      <dgm:t>
        <a:bodyPr/>
        <a:lstStyle/>
        <a:p>
          <a:endParaRPr lang="ru-RU"/>
        </a:p>
      </dgm:t>
    </dgm:pt>
    <dgm:pt modelId="{3231FBF0-5764-F149-9E93-D28C3DFC8E1E}">
      <dgm:prSet/>
      <dgm:spPr/>
      <dgm:t>
        <a:bodyPr/>
        <a:lstStyle/>
        <a:p>
          <a:r>
            <a:rPr lang="ru-RU"/>
            <a:t>Следует рассмотреть ряд различных видов моделей, пытаясь найти лучшую для конкретного приложения.</a:t>
          </a:r>
        </a:p>
      </dgm:t>
    </dgm:pt>
    <dgm:pt modelId="{64DE8FCC-9C1E-824E-9C87-4F2758DB75C4}" type="parTrans" cxnId="{995EB698-2C77-5042-9B01-A34E41A4A9AF}">
      <dgm:prSet/>
      <dgm:spPr/>
      <dgm:t>
        <a:bodyPr/>
        <a:lstStyle/>
        <a:p>
          <a:endParaRPr lang="ru-RU"/>
        </a:p>
      </dgm:t>
    </dgm:pt>
    <dgm:pt modelId="{C9EB0F2B-5B9A-DC42-82D6-2B9A0FD1C705}" type="sibTrans" cxnId="{995EB698-2C77-5042-9B01-A34E41A4A9AF}">
      <dgm:prSet/>
      <dgm:spPr/>
      <dgm:t>
        <a:bodyPr/>
        <a:lstStyle/>
        <a:p>
          <a:endParaRPr lang="ru-RU"/>
        </a:p>
      </dgm:t>
    </dgm:pt>
    <dgm:pt modelId="{1C7203BC-90AD-124B-9988-2AC4AF9269E3}" type="pres">
      <dgm:prSet presAssocID="{D61A0AF4-46FE-2B45-AAEF-1A3AB6F77F6A}" presName="linear" presStyleCnt="0">
        <dgm:presLayoutVars>
          <dgm:animLvl val="lvl"/>
          <dgm:resizeHandles val="exact"/>
        </dgm:presLayoutVars>
      </dgm:prSet>
      <dgm:spPr/>
    </dgm:pt>
    <dgm:pt modelId="{31523D61-6ED8-2D46-AA95-3FF7781DED39}" type="pres">
      <dgm:prSet presAssocID="{7FEF4923-89AB-7D4A-9D8F-0DFB2F484468}" presName="parentText" presStyleLbl="node1" presStyleIdx="0" presStyleCnt="5">
        <dgm:presLayoutVars>
          <dgm:chMax val="0"/>
          <dgm:bulletEnabled val="1"/>
        </dgm:presLayoutVars>
      </dgm:prSet>
      <dgm:spPr/>
    </dgm:pt>
    <dgm:pt modelId="{6D230570-E7C1-1C46-875C-8AD0ED34004E}" type="pres">
      <dgm:prSet presAssocID="{207D6FB1-3AA2-DC4E-9B15-DD09CB1BF3C3}" presName="spacer" presStyleCnt="0"/>
      <dgm:spPr/>
    </dgm:pt>
    <dgm:pt modelId="{0DF312A6-B980-E44C-8346-4FBA657B3339}" type="pres">
      <dgm:prSet presAssocID="{2C848EF2-011A-3C40-94A6-0EBCA242B98A}" presName="parentText" presStyleLbl="node1" presStyleIdx="1" presStyleCnt="5">
        <dgm:presLayoutVars>
          <dgm:chMax val="0"/>
          <dgm:bulletEnabled val="1"/>
        </dgm:presLayoutVars>
      </dgm:prSet>
      <dgm:spPr/>
    </dgm:pt>
    <dgm:pt modelId="{E5828CA4-88C1-864C-A267-6A97CA8AD0AA}" type="pres">
      <dgm:prSet presAssocID="{9D6850DA-3093-BC4D-ABAE-46DE8D5D8895}" presName="spacer" presStyleCnt="0"/>
      <dgm:spPr/>
    </dgm:pt>
    <dgm:pt modelId="{4911C5EC-C059-D54C-A3C0-A58E1C5BF0E3}" type="pres">
      <dgm:prSet presAssocID="{C82593DD-EEBD-5342-85A3-2B6BDDCDE90F}" presName="parentText" presStyleLbl="node1" presStyleIdx="2" presStyleCnt="5">
        <dgm:presLayoutVars>
          <dgm:chMax val="0"/>
          <dgm:bulletEnabled val="1"/>
        </dgm:presLayoutVars>
      </dgm:prSet>
      <dgm:spPr/>
    </dgm:pt>
    <dgm:pt modelId="{A507EA3D-851A-1F49-B188-B6F417CAF72F}" type="pres">
      <dgm:prSet presAssocID="{82EC0FE2-49F3-C445-8C79-650564E633EE}" presName="spacer" presStyleCnt="0"/>
      <dgm:spPr/>
    </dgm:pt>
    <dgm:pt modelId="{B18C1D45-B8D0-F141-BAD0-765CD12D8466}" type="pres">
      <dgm:prSet presAssocID="{B7909EF4-D81F-7F4D-9800-FD6461C3EA7A}" presName="parentText" presStyleLbl="node1" presStyleIdx="3" presStyleCnt="5">
        <dgm:presLayoutVars>
          <dgm:chMax val="0"/>
          <dgm:bulletEnabled val="1"/>
        </dgm:presLayoutVars>
      </dgm:prSet>
      <dgm:spPr/>
    </dgm:pt>
    <dgm:pt modelId="{18050A0E-2EE3-8E48-9740-1FBAAC10B846}" type="pres">
      <dgm:prSet presAssocID="{32847C54-1C45-C64E-877B-B95BE8397194}" presName="spacer" presStyleCnt="0"/>
      <dgm:spPr/>
    </dgm:pt>
    <dgm:pt modelId="{33CE0521-CDA6-BC4C-949D-C5A997D1589B}" type="pres">
      <dgm:prSet presAssocID="{3231FBF0-5764-F149-9E93-D28C3DFC8E1E}" presName="parentText" presStyleLbl="node1" presStyleIdx="4" presStyleCnt="5">
        <dgm:presLayoutVars>
          <dgm:chMax val="0"/>
          <dgm:bulletEnabled val="1"/>
        </dgm:presLayoutVars>
      </dgm:prSet>
      <dgm:spPr/>
    </dgm:pt>
  </dgm:ptLst>
  <dgm:cxnLst>
    <dgm:cxn modelId="{AB5B9A15-1738-274F-90BF-D67748C7EBA7}" type="presOf" srcId="{3231FBF0-5764-F149-9E93-D28C3DFC8E1E}" destId="{33CE0521-CDA6-BC4C-949D-C5A997D1589B}" srcOrd="0" destOrd="0" presId="urn:microsoft.com/office/officeart/2005/8/layout/vList2"/>
    <dgm:cxn modelId="{C7DD0B5E-D673-4749-AAA4-CB6ED9DBBC15}" type="presOf" srcId="{D61A0AF4-46FE-2B45-AAEF-1A3AB6F77F6A}" destId="{1C7203BC-90AD-124B-9988-2AC4AF9269E3}" srcOrd="0" destOrd="0" presId="urn:microsoft.com/office/officeart/2005/8/layout/vList2"/>
    <dgm:cxn modelId="{E59A886E-2AB1-0C45-87A8-5B103C1C3305}" srcId="{D61A0AF4-46FE-2B45-AAEF-1A3AB6F77F6A}" destId="{2C848EF2-011A-3C40-94A6-0EBCA242B98A}" srcOrd="1" destOrd="0" parTransId="{647CC9F1-1D90-954B-A2CC-825EEF27D0E5}" sibTransId="{9D6850DA-3093-BC4D-ABAE-46DE8D5D8895}"/>
    <dgm:cxn modelId="{E77D0378-4306-204A-A1A8-C929CC392859}" srcId="{D61A0AF4-46FE-2B45-AAEF-1A3AB6F77F6A}" destId="{7FEF4923-89AB-7D4A-9D8F-0DFB2F484468}" srcOrd="0" destOrd="0" parTransId="{7874B184-B640-BF4F-8137-E9AF9519ED0B}" sibTransId="{207D6FB1-3AA2-DC4E-9B15-DD09CB1BF3C3}"/>
    <dgm:cxn modelId="{69F9D978-30D0-3948-BD22-E3D7922D15DA}" type="presOf" srcId="{2C848EF2-011A-3C40-94A6-0EBCA242B98A}" destId="{0DF312A6-B980-E44C-8346-4FBA657B3339}" srcOrd="0" destOrd="0" presId="urn:microsoft.com/office/officeart/2005/8/layout/vList2"/>
    <dgm:cxn modelId="{3BFE3D7C-BEF3-C44C-95A9-0D86A6AEE3DE}" srcId="{D61A0AF4-46FE-2B45-AAEF-1A3AB6F77F6A}" destId="{C82593DD-EEBD-5342-85A3-2B6BDDCDE90F}" srcOrd="2" destOrd="0" parTransId="{C4C7252E-4680-7C48-BA27-E99DC5C1F572}" sibTransId="{82EC0FE2-49F3-C445-8C79-650564E633EE}"/>
    <dgm:cxn modelId="{BE166781-BABB-7B40-8CFA-66C0EAEA789A}" srcId="{D61A0AF4-46FE-2B45-AAEF-1A3AB6F77F6A}" destId="{B7909EF4-D81F-7F4D-9800-FD6461C3EA7A}" srcOrd="3" destOrd="0" parTransId="{539EA3E1-6C8C-7C43-A7E1-B7984F99AEF6}" sibTransId="{32847C54-1C45-C64E-877B-B95BE8397194}"/>
    <dgm:cxn modelId="{8175E292-7C06-1E43-B4C7-6F47FC549FEC}" type="presOf" srcId="{B7909EF4-D81F-7F4D-9800-FD6461C3EA7A}" destId="{B18C1D45-B8D0-F141-BAD0-765CD12D8466}" srcOrd="0" destOrd="0" presId="urn:microsoft.com/office/officeart/2005/8/layout/vList2"/>
    <dgm:cxn modelId="{995EB698-2C77-5042-9B01-A34E41A4A9AF}" srcId="{D61A0AF4-46FE-2B45-AAEF-1A3AB6F77F6A}" destId="{3231FBF0-5764-F149-9E93-D28C3DFC8E1E}" srcOrd="4" destOrd="0" parTransId="{64DE8FCC-9C1E-824E-9C87-4F2758DB75C4}" sibTransId="{C9EB0F2B-5B9A-DC42-82D6-2B9A0FD1C705}"/>
    <dgm:cxn modelId="{40F82BA1-B65A-0744-8B92-856D86810235}" type="presOf" srcId="{7FEF4923-89AB-7D4A-9D8F-0DFB2F484468}" destId="{31523D61-6ED8-2D46-AA95-3FF7781DED39}" srcOrd="0" destOrd="0" presId="urn:microsoft.com/office/officeart/2005/8/layout/vList2"/>
    <dgm:cxn modelId="{D15CBFE0-48EB-924D-9AE7-E7B593B157AD}" type="presOf" srcId="{C82593DD-EEBD-5342-85A3-2B6BDDCDE90F}" destId="{4911C5EC-C059-D54C-A3C0-A58E1C5BF0E3}" srcOrd="0" destOrd="0" presId="urn:microsoft.com/office/officeart/2005/8/layout/vList2"/>
    <dgm:cxn modelId="{CD99D878-128B-FD47-958F-757A57AB8DE4}" type="presParOf" srcId="{1C7203BC-90AD-124B-9988-2AC4AF9269E3}" destId="{31523D61-6ED8-2D46-AA95-3FF7781DED39}" srcOrd="0" destOrd="0" presId="urn:microsoft.com/office/officeart/2005/8/layout/vList2"/>
    <dgm:cxn modelId="{38F0E2DB-E9D8-F54A-A7EC-0CE773FB84F8}" type="presParOf" srcId="{1C7203BC-90AD-124B-9988-2AC4AF9269E3}" destId="{6D230570-E7C1-1C46-875C-8AD0ED34004E}" srcOrd="1" destOrd="0" presId="urn:microsoft.com/office/officeart/2005/8/layout/vList2"/>
    <dgm:cxn modelId="{319E5F89-9FC8-4E49-83D5-2520E1893E60}" type="presParOf" srcId="{1C7203BC-90AD-124B-9988-2AC4AF9269E3}" destId="{0DF312A6-B980-E44C-8346-4FBA657B3339}" srcOrd="2" destOrd="0" presId="urn:microsoft.com/office/officeart/2005/8/layout/vList2"/>
    <dgm:cxn modelId="{E00B0341-CECC-1149-82E8-4D2FBCE407EF}" type="presParOf" srcId="{1C7203BC-90AD-124B-9988-2AC4AF9269E3}" destId="{E5828CA4-88C1-864C-A267-6A97CA8AD0AA}" srcOrd="3" destOrd="0" presId="urn:microsoft.com/office/officeart/2005/8/layout/vList2"/>
    <dgm:cxn modelId="{E45ACF96-2438-834B-8512-DF04536B725B}" type="presParOf" srcId="{1C7203BC-90AD-124B-9988-2AC4AF9269E3}" destId="{4911C5EC-C059-D54C-A3C0-A58E1C5BF0E3}" srcOrd="4" destOrd="0" presId="urn:microsoft.com/office/officeart/2005/8/layout/vList2"/>
    <dgm:cxn modelId="{9EF8C514-4E07-9E45-89E2-2BB3A5D2F981}" type="presParOf" srcId="{1C7203BC-90AD-124B-9988-2AC4AF9269E3}" destId="{A507EA3D-851A-1F49-B188-B6F417CAF72F}" srcOrd="5" destOrd="0" presId="urn:microsoft.com/office/officeart/2005/8/layout/vList2"/>
    <dgm:cxn modelId="{A32DF49E-3CA1-5946-B62D-2FAD610020E1}" type="presParOf" srcId="{1C7203BC-90AD-124B-9988-2AC4AF9269E3}" destId="{B18C1D45-B8D0-F141-BAD0-765CD12D8466}" srcOrd="6" destOrd="0" presId="urn:microsoft.com/office/officeart/2005/8/layout/vList2"/>
    <dgm:cxn modelId="{F744FEB9-0F7C-2D40-9232-FB5F29E50B88}" type="presParOf" srcId="{1C7203BC-90AD-124B-9988-2AC4AF9269E3}" destId="{18050A0E-2EE3-8E48-9740-1FBAAC10B846}" srcOrd="7" destOrd="0" presId="urn:microsoft.com/office/officeart/2005/8/layout/vList2"/>
    <dgm:cxn modelId="{4954275C-36B4-F24D-9D8E-9536E97C8043}" type="presParOf" srcId="{1C7203BC-90AD-124B-9988-2AC4AF9269E3}" destId="{33CE0521-CDA6-BC4C-949D-C5A997D1589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36B778-0182-094D-9721-A07FEC6858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CBEBE145-D9A2-8C4D-9609-FDE44C1CFEAC}">
      <dgm:prSet/>
      <dgm:spPr/>
      <dgm:t>
        <a:bodyPr/>
        <a:lstStyle/>
        <a:p>
          <a:r>
            <a:rPr lang="ru-RU"/>
            <a:t>Генеративные (порождающие) модели</a:t>
          </a:r>
        </a:p>
      </dgm:t>
    </dgm:pt>
    <dgm:pt modelId="{F07E98EA-0239-4148-A6AA-F3A38A4705A8}" type="parTrans" cxnId="{A131346A-C843-5F45-AF27-3876D22FE15D}">
      <dgm:prSet/>
      <dgm:spPr/>
      <dgm:t>
        <a:bodyPr/>
        <a:lstStyle/>
        <a:p>
          <a:endParaRPr lang="ru-RU"/>
        </a:p>
      </dgm:t>
    </dgm:pt>
    <dgm:pt modelId="{2CA54524-00DF-474F-A823-866FBF094921}" type="sibTrans" cxnId="{A131346A-C843-5F45-AF27-3876D22FE15D}">
      <dgm:prSet/>
      <dgm:spPr/>
      <dgm:t>
        <a:bodyPr/>
        <a:lstStyle/>
        <a:p>
          <a:endParaRPr lang="ru-RU"/>
        </a:p>
      </dgm:t>
    </dgm:pt>
    <mc:AlternateContent xmlns:mc="http://schemas.openxmlformats.org/markup-compatibility/2006">
      <mc:Choice xmlns:a14="http://schemas.microsoft.com/office/drawing/2010/main" Requires="a14">
        <dgm:pt modelId="{99894E50-0B5C-7646-A70B-C5FEA2370111}">
          <dgm:prSet/>
          <dgm:spPr/>
          <dgm:t>
            <a:bodyPr/>
            <a:lstStyle/>
            <a:p>
              <a:r>
                <a:rPr lang="ru-RU"/>
                <a:t>Определение условных вероятностей классов </a:t>
              </a:r>
              <a14:m>
                <m:oMath xmlns:m="http://schemas.openxmlformats.org/officeDocument/2006/math">
                  <m:r>
                    <a:rPr lang="en-US" b="0" i="1"/>
                    <m:t>𝑝</m:t>
                  </m:r>
                  <m:r>
                    <a:rPr lang="en-US" b="0" i="1"/>
                    <m:t>(</m:t>
                  </m:r>
                  <m:r>
                    <a:rPr lang="en-US" b="0" i="1"/>
                    <m:t>𝑥</m:t>
                  </m:r>
                  <m:r>
                    <a:rPr lang="en-US" b="0" i="1"/>
                    <m:t>/</m:t>
                  </m:r>
                  <m:sSub>
                    <m:sSubPr>
                      <m:ctrlPr>
                        <a:rPr lang="en-US" b="0" i="1"/>
                      </m:ctrlPr>
                    </m:sSubPr>
                    <m:e>
                      <m:r>
                        <a:rPr lang="en-US" b="0" i="1"/>
                        <m:t>𝐶</m:t>
                      </m:r>
                    </m:e>
                    <m:sub>
                      <m:r>
                        <a:rPr lang="en-US" b="0" i="1"/>
                        <m:t>𝑘</m:t>
                      </m:r>
                    </m:sub>
                  </m:sSub>
                  <m:r>
                    <a:rPr lang="en-US" b="0" i="1"/>
                    <m:t> )</m:t>
                  </m:r>
                </m:oMath>
              </a14:m>
              <a:endParaRPr lang="ru-RU"/>
            </a:p>
          </dgm:t>
        </dgm:pt>
      </mc:Choice>
      <mc:Fallback>
        <dgm:pt modelId="{99894E50-0B5C-7646-A70B-C5FEA2370111}">
          <dgm:prSet/>
          <dgm:spPr/>
          <dgm:t>
            <a:bodyPr/>
            <a:lstStyle/>
            <a:p>
              <a:r>
                <a:rPr lang="ru-RU"/>
                <a:t>Определение условных вероятностей классов </a:t>
              </a:r>
              <a:r>
                <a:rPr lang="en-US" b="0" i="0"/>
                <a:t>𝑝(𝑥/𝐶_𝑘  )</a:t>
              </a:r>
              <a:endParaRPr lang="ru-RU"/>
            </a:p>
          </dgm:t>
        </dgm:pt>
      </mc:Fallback>
    </mc:AlternateContent>
    <dgm:pt modelId="{201E6A10-9354-8841-9D51-79E8B47F41BE}" type="parTrans" cxnId="{0475B58B-083D-2543-8A87-1F528EC46EC9}">
      <dgm:prSet/>
      <dgm:spPr/>
      <dgm:t>
        <a:bodyPr/>
        <a:lstStyle/>
        <a:p>
          <a:endParaRPr lang="ru-RU"/>
        </a:p>
      </dgm:t>
    </dgm:pt>
    <dgm:pt modelId="{1CF9BB0B-5660-B64D-8379-B5213513E76E}" type="sibTrans" cxnId="{0475B58B-083D-2543-8A87-1F528EC46EC9}">
      <dgm:prSet/>
      <dgm:spPr/>
      <dgm:t>
        <a:bodyPr/>
        <a:lstStyle/>
        <a:p>
          <a:endParaRPr lang="ru-RU"/>
        </a:p>
      </dgm:t>
    </dgm:pt>
    <mc:AlternateContent xmlns:mc="http://schemas.openxmlformats.org/markup-compatibility/2006">
      <mc:Choice xmlns:a14="http://schemas.microsoft.com/office/drawing/2010/main" Requires="a14">
        <dgm:pt modelId="{8BA78A9B-BC6A-6643-8ADE-12E99F3EE0C6}">
          <dgm:prSet/>
          <dgm:spPr/>
          <dgm:t>
            <a:bodyPr/>
            <a:lstStyle/>
            <a:p>
              <a:r>
                <a:rPr lang="ru-RU" dirty="0"/>
                <a:t>Вывод априорных вероятностей классов</a:t>
              </a:r>
              <a:r>
                <a:rPr lang="en-US" dirty="0"/>
                <a:t> </a:t>
              </a:r>
              <a14:m>
                <m:oMath xmlns:m="http://schemas.openxmlformats.org/officeDocument/2006/math">
                  <m:r>
                    <a:rPr lang="en-US" b="0" i="1"/>
                    <m:t>𝑝</m:t>
                  </m:r>
                  <m:r>
                    <a:rPr lang="en-US" b="0" i="1"/>
                    <m:t>(</m:t>
                  </m:r>
                  <m:sSub>
                    <m:sSubPr>
                      <m:ctrlPr>
                        <a:rPr lang="en-US" b="0" i="1"/>
                      </m:ctrlPr>
                    </m:sSubPr>
                    <m:e>
                      <m:r>
                        <a:rPr lang="en-US" b="0" i="1"/>
                        <m:t>𝐶</m:t>
                      </m:r>
                    </m:e>
                    <m:sub>
                      <m:r>
                        <a:rPr lang="en-US" b="0" i="1"/>
                        <m:t>𝑘</m:t>
                      </m:r>
                    </m:sub>
                  </m:sSub>
                  <m:r>
                    <a:rPr lang="en-US" b="0" i="1"/>
                    <m:t> )</m:t>
                  </m:r>
                </m:oMath>
              </a14:m>
              <a:endParaRPr lang="ru-RU" dirty="0"/>
            </a:p>
          </dgm:t>
        </dgm:pt>
      </mc:Choice>
      <mc:Fallback>
        <dgm:pt modelId="{8BA78A9B-BC6A-6643-8ADE-12E99F3EE0C6}">
          <dgm:prSet/>
          <dgm:spPr/>
          <dgm:t>
            <a:bodyPr/>
            <a:lstStyle/>
            <a:p>
              <a:r>
                <a:rPr lang="ru-RU" dirty="0"/>
                <a:t>Вывод априорных вероятностей классов</a:t>
              </a:r>
              <a:r>
                <a:rPr lang="en-US" dirty="0"/>
                <a:t> </a:t>
              </a:r>
              <a:r>
                <a:rPr lang="en-US" b="0" i="0"/>
                <a:t>𝑝(𝐶_𝑘  )</a:t>
              </a:r>
              <a:endParaRPr lang="ru-RU" dirty="0"/>
            </a:p>
          </dgm:t>
        </dgm:pt>
      </mc:Fallback>
    </mc:AlternateContent>
    <dgm:pt modelId="{DA2241D6-957D-0448-B1C0-2F08382CD09C}" type="parTrans" cxnId="{8BFFA4D5-0C21-1741-8C28-AD76BFBCF459}">
      <dgm:prSet/>
      <dgm:spPr/>
      <dgm:t>
        <a:bodyPr/>
        <a:lstStyle/>
        <a:p>
          <a:endParaRPr lang="ru-RU"/>
        </a:p>
      </dgm:t>
    </dgm:pt>
    <dgm:pt modelId="{632E0E4C-F0B0-0744-ABB6-F2DD7B4034E4}" type="sibTrans" cxnId="{8BFFA4D5-0C21-1741-8C28-AD76BFBCF459}">
      <dgm:prSet/>
      <dgm:spPr/>
      <dgm:t>
        <a:bodyPr/>
        <a:lstStyle/>
        <a:p>
          <a:endParaRPr lang="ru-RU"/>
        </a:p>
      </dgm:t>
    </dgm:pt>
    <mc:AlternateContent xmlns:mc="http://schemas.openxmlformats.org/markup-compatibility/2006">
      <mc:Choice xmlns:a14="http://schemas.microsoft.com/office/drawing/2010/main" Requires="a14">
        <dgm:pt modelId="{28C307FD-F18D-394A-B528-6677E53A04E1}">
          <dgm:prSet/>
          <dgm:spPr/>
          <dgm:t>
            <a:bodyPr/>
            <a:lstStyle/>
            <a:p>
              <a:r>
                <a:rPr lang="ru-RU" dirty="0"/>
                <a:t>Использование теоремы Байеса для нахождения апостериорных вероятностей классов</a:t>
              </a:r>
              <a:r>
                <a:rPr lang="en-US" dirty="0"/>
                <a:t> </a:t>
              </a:r>
              <a14:m>
                <m:oMath xmlns:m="http://schemas.openxmlformats.org/officeDocument/2006/math">
                  <m:r>
                    <a:rPr lang="en-US" b="0" i="1"/>
                    <m:t>𝑝</m:t>
                  </m:r>
                  <m:d>
                    <m:dPr>
                      <m:ctrlPr>
                        <a:rPr lang="en-US" b="0" i="1"/>
                      </m:ctrlPr>
                    </m:dPr>
                    <m:e>
                      <m:sSub>
                        <m:sSubPr>
                          <m:ctrlPr>
                            <a:rPr lang="en-US" i="1"/>
                          </m:ctrlPr>
                        </m:sSubPr>
                        <m:e>
                          <m:r>
                            <a:rPr lang="en-US" i="1"/>
                            <m:t>𝐶</m:t>
                          </m:r>
                        </m:e>
                        <m:sub>
                          <m:r>
                            <a:rPr lang="en-US" i="1"/>
                            <m:t>𝑘</m:t>
                          </m:r>
                        </m:sub>
                      </m:sSub>
                      <m:r>
                        <a:rPr lang="en-US" b="0" i="1"/>
                        <m:t>/</m:t>
                      </m:r>
                      <m:r>
                        <a:rPr lang="en-US" i="1"/>
                        <m:t>𝑥</m:t>
                      </m:r>
                    </m:e>
                  </m:d>
                  <m:r>
                    <a:rPr lang="en-US" b="0" i="1"/>
                    <m:t>=</m:t>
                  </m:r>
                  <m:r>
                    <a:rPr lang="en-US" i="1"/>
                    <m:t>𝑝</m:t>
                  </m:r>
                  <m:r>
                    <a:rPr lang="en-US" i="1"/>
                    <m:t>(</m:t>
                  </m:r>
                  <m:r>
                    <a:rPr lang="en-US" i="1"/>
                    <m:t>𝑥</m:t>
                  </m:r>
                  <m:r>
                    <a:rPr lang="en-US" i="1"/>
                    <m:t>/</m:t>
                  </m:r>
                  <m:sSub>
                    <m:sSubPr>
                      <m:ctrlPr>
                        <a:rPr lang="en-US" i="1"/>
                      </m:ctrlPr>
                    </m:sSubPr>
                    <m:e>
                      <m:r>
                        <a:rPr lang="en-US" i="1"/>
                        <m:t>𝐶</m:t>
                      </m:r>
                    </m:e>
                    <m:sub>
                      <m:r>
                        <a:rPr lang="en-US" i="1"/>
                        <m:t>𝑘</m:t>
                      </m:r>
                    </m:sub>
                  </m:sSub>
                  <m:r>
                    <a:rPr lang="en-US" i="1"/>
                    <m:t>)</m:t>
                  </m:r>
                  <m:r>
                    <a:rPr lang="en-US" i="1"/>
                    <m:t>𝑝</m:t>
                  </m:r>
                  <m:r>
                    <a:rPr lang="en-US" i="1"/>
                    <m:t>(</m:t>
                  </m:r>
                  <m:sSub>
                    <m:sSubPr>
                      <m:ctrlPr>
                        <a:rPr lang="en-US" i="1"/>
                      </m:ctrlPr>
                    </m:sSubPr>
                    <m:e>
                      <m:r>
                        <a:rPr lang="en-US" i="1"/>
                        <m:t>𝐶</m:t>
                      </m:r>
                    </m:e>
                    <m:sub>
                      <m:r>
                        <a:rPr lang="en-US" i="1"/>
                        <m:t>𝑘</m:t>
                      </m:r>
                    </m:sub>
                  </m:sSub>
                  <m:r>
                    <a:rPr lang="en-US" i="1"/>
                    <m:t>)</m:t>
                  </m:r>
                  <m:r>
                    <a:rPr lang="en-US" b="0" i="1"/>
                    <m:t>/</m:t>
                  </m:r>
                  <m:r>
                    <a:rPr lang="en-US" i="1"/>
                    <m:t>𝑝</m:t>
                  </m:r>
                  <m:r>
                    <a:rPr lang="en-US" i="1"/>
                    <m:t>(</m:t>
                  </m:r>
                  <m:r>
                    <a:rPr lang="en-US" b="0" i="1"/>
                    <m:t>𝑥</m:t>
                  </m:r>
                  <m:r>
                    <a:rPr lang="en-US" i="1"/>
                    <m:t>)</m:t>
                  </m:r>
                </m:oMath>
              </a14:m>
              <a:endParaRPr lang="ru-RU" dirty="0"/>
            </a:p>
          </dgm:t>
        </dgm:pt>
      </mc:Choice>
      <mc:Fallback>
        <dgm:pt modelId="{28C307FD-F18D-394A-B528-6677E53A04E1}">
          <dgm:prSet/>
          <dgm:spPr/>
          <dgm:t>
            <a:bodyPr/>
            <a:lstStyle/>
            <a:p>
              <a:r>
                <a:rPr lang="ru-RU" dirty="0"/>
                <a:t>Использование теоремы Байеса для нахождения апостериорных вероятностей классов</a:t>
              </a:r>
              <a:r>
                <a:rPr lang="en-US" dirty="0"/>
                <a:t> </a:t>
              </a:r>
              <a:r>
                <a:rPr lang="en-US" b="0" i="0"/>
                <a:t>𝑝(</a:t>
              </a:r>
              <a:r>
                <a:rPr lang="en-US" i="0"/>
                <a:t>𝐶_𝑘</a:t>
              </a:r>
              <a:r>
                <a:rPr lang="en-US" b="0" i="0"/>
                <a:t>/</a:t>
              </a:r>
              <a:r>
                <a:rPr lang="en-US" i="0"/>
                <a:t>𝑥)</a:t>
              </a:r>
              <a:r>
                <a:rPr lang="en-US" b="0" i="0"/>
                <a:t>=</a:t>
              </a:r>
              <a:r>
                <a:rPr lang="en-US" i="0"/>
                <a:t>𝑝(𝑥/𝐶_𝑘)𝑝(𝐶_𝑘)</a:t>
              </a:r>
              <a:r>
                <a:rPr lang="en-US" b="0" i="0"/>
                <a:t>/</a:t>
              </a:r>
              <a:r>
                <a:rPr lang="en-US" i="0"/>
                <a:t>𝑝(</a:t>
              </a:r>
              <a:r>
                <a:rPr lang="en-US" b="0" i="0"/>
                <a:t>𝑥</a:t>
              </a:r>
              <a:r>
                <a:rPr lang="en-US" i="0"/>
                <a:t>)</a:t>
              </a:r>
              <a:endParaRPr lang="ru-RU" dirty="0"/>
            </a:p>
          </dgm:t>
        </dgm:pt>
      </mc:Fallback>
    </mc:AlternateContent>
    <dgm:pt modelId="{DD7D7264-8DB2-F545-AA0E-986204EBF283}" type="parTrans" cxnId="{E7EFBB17-04A7-9546-B9E8-BAB93F06053B}">
      <dgm:prSet/>
      <dgm:spPr/>
      <dgm:t>
        <a:bodyPr/>
        <a:lstStyle/>
        <a:p>
          <a:endParaRPr lang="ru-RU"/>
        </a:p>
      </dgm:t>
    </dgm:pt>
    <dgm:pt modelId="{68D2F6D6-6AD8-6D40-8113-47569351AD1C}" type="sibTrans" cxnId="{E7EFBB17-04A7-9546-B9E8-BAB93F06053B}">
      <dgm:prSet/>
      <dgm:spPr/>
      <dgm:t>
        <a:bodyPr/>
        <a:lstStyle/>
        <a:p>
          <a:endParaRPr lang="ru-RU"/>
        </a:p>
      </dgm:t>
    </dgm:pt>
    <dgm:pt modelId="{5CC9C063-6ACD-8244-A95E-E0ED23CD5E9A}">
      <dgm:prSet/>
      <dgm:spPr/>
      <dgm:t>
        <a:bodyPr/>
        <a:lstStyle/>
        <a:p>
          <a:r>
            <a:rPr lang="ru-RU" dirty="0"/>
            <a:t>Дискриминантные модели</a:t>
          </a:r>
        </a:p>
      </dgm:t>
    </dgm:pt>
    <dgm:pt modelId="{E8F52089-1F53-FE48-B62C-102FDACA3FFE}" type="parTrans" cxnId="{1CB85538-3A1A-9840-AA79-21E6B4818577}">
      <dgm:prSet/>
      <dgm:spPr/>
      <dgm:t>
        <a:bodyPr/>
        <a:lstStyle/>
        <a:p>
          <a:endParaRPr lang="ru-RU"/>
        </a:p>
      </dgm:t>
    </dgm:pt>
    <dgm:pt modelId="{BC3130C4-7455-584C-A619-1E654B78D89C}" type="sibTrans" cxnId="{1CB85538-3A1A-9840-AA79-21E6B4818577}">
      <dgm:prSet/>
      <dgm:spPr/>
      <dgm:t>
        <a:bodyPr/>
        <a:lstStyle/>
        <a:p>
          <a:endParaRPr lang="ru-RU"/>
        </a:p>
      </dgm:t>
    </dgm:pt>
    <mc:AlternateContent xmlns:mc="http://schemas.openxmlformats.org/markup-compatibility/2006">
      <mc:Choice xmlns:a14="http://schemas.microsoft.com/office/drawing/2010/main" Requires="a14">
        <dgm:pt modelId="{66F54479-260A-EE4F-9CB0-8D2952DE76BF}">
          <dgm:prSet/>
          <dgm:spPr/>
          <dgm:t>
            <a:bodyPr/>
            <a:lstStyle/>
            <a:p>
              <a:r>
                <a:rPr lang="ru-RU"/>
                <a:t>Определение апостериорных вероятностей классов </a:t>
              </a:r>
              <a14:m>
                <m:oMath xmlns:m="http://schemas.openxmlformats.org/officeDocument/2006/math">
                  <m:r>
                    <a:rPr lang="en-US" b="0" i="1"/>
                    <m:t>𝑝</m:t>
                  </m:r>
                  <m:d>
                    <m:dPr>
                      <m:ctrlPr>
                        <a:rPr lang="en-US" b="0" i="1"/>
                      </m:ctrlPr>
                    </m:dPr>
                    <m:e>
                      <m:sSub>
                        <m:sSubPr>
                          <m:ctrlPr>
                            <a:rPr lang="en-US" i="1"/>
                          </m:ctrlPr>
                        </m:sSubPr>
                        <m:e>
                          <m:r>
                            <a:rPr lang="en-US" i="1"/>
                            <m:t>𝐶</m:t>
                          </m:r>
                        </m:e>
                        <m:sub>
                          <m:r>
                            <a:rPr lang="en-US" i="1"/>
                            <m:t>𝑘</m:t>
                          </m:r>
                        </m:sub>
                      </m:sSub>
                      <m:r>
                        <a:rPr lang="en-US" b="0" i="1"/>
                        <m:t>/</m:t>
                      </m:r>
                      <m:r>
                        <a:rPr lang="en-US" i="1"/>
                        <m:t>𝑥</m:t>
                      </m:r>
                    </m:e>
                  </m:d>
                </m:oMath>
              </a14:m>
              <a:endParaRPr lang="ru-RU"/>
            </a:p>
          </dgm:t>
        </dgm:pt>
      </mc:Choice>
      <mc:Fallback>
        <dgm:pt modelId="{66F54479-260A-EE4F-9CB0-8D2952DE76BF}">
          <dgm:prSet/>
          <dgm:spPr/>
          <dgm:t>
            <a:bodyPr/>
            <a:lstStyle/>
            <a:p>
              <a:r>
                <a:rPr lang="ru-RU"/>
                <a:t>Определение апостериорных вероятностей классов </a:t>
              </a:r>
              <a:r>
                <a:rPr lang="en-US" b="0" i="0"/>
                <a:t>𝑝(</a:t>
              </a:r>
              <a:r>
                <a:rPr lang="en-US" i="0"/>
                <a:t>𝐶_𝑘</a:t>
              </a:r>
              <a:r>
                <a:rPr lang="en-US" b="0" i="0"/>
                <a:t>/</a:t>
              </a:r>
              <a:r>
                <a:rPr lang="en-US" i="0"/>
                <a:t>𝑥)</a:t>
              </a:r>
              <a:endParaRPr lang="ru-RU"/>
            </a:p>
          </dgm:t>
        </dgm:pt>
      </mc:Fallback>
    </mc:AlternateContent>
    <dgm:pt modelId="{63D8195E-069B-B44A-A061-70CE3EC1C19C}" type="parTrans" cxnId="{A16756BE-9CB6-1746-AFC2-0ABDFBDAEF99}">
      <dgm:prSet/>
      <dgm:spPr/>
      <dgm:t>
        <a:bodyPr/>
        <a:lstStyle/>
        <a:p>
          <a:endParaRPr lang="ru-RU"/>
        </a:p>
      </dgm:t>
    </dgm:pt>
    <dgm:pt modelId="{6E913BFC-5463-CE42-B63B-E224762302F5}" type="sibTrans" cxnId="{A16756BE-9CB6-1746-AFC2-0ABDFBDAEF99}">
      <dgm:prSet/>
      <dgm:spPr/>
      <dgm:t>
        <a:bodyPr/>
        <a:lstStyle/>
        <a:p>
          <a:endParaRPr lang="ru-RU"/>
        </a:p>
      </dgm:t>
    </dgm:pt>
    <mc:AlternateContent xmlns:mc="http://schemas.openxmlformats.org/markup-compatibility/2006">
      <mc:Choice xmlns:a14="http://schemas.microsoft.com/office/drawing/2010/main" Requires="a14">
        <dgm:pt modelId="{FA50941C-7A8B-0B46-AB52-3D55BFD4F38D}">
          <dgm:prSet/>
          <dgm:spPr/>
          <dgm:t>
            <a:bodyPr/>
            <a:lstStyle/>
            <a:p>
              <a:r>
                <a:rPr lang="ru-RU" dirty="0"/>
                <a:t>Использование теории принятия решений для отнесения каждого нового </a:t>
              </a:r>
              <a14:m>
                <m:oMath xmlns:m="http://schemas.openxmlformats.org/officeDocument/2006/math">
                  <m:r>
                    <a:rPr lang="en-US" i="1"/>
                    <m:t>𝑥</m:t>
                  </m:r>
                </m:oMath>
              </a14:m>
              <a:r>
                <a:rPr lang="en-US" dirty="0"/>
                <a:t> </a:t>
              </a:r>
              <a:r>
                <a:rPr lang="ru-RU" dirty="0"/>
                <a:t>к одному из классов.</a:t>
              </a:r>
            </a:p>
          </dgm:t>
        </dgm:pt>
      </mc:Choice>
      <mc:Fallback>
        <dgm:pt modelId="{FA50941C-7A8B-0B46-AB52-3D55BFD4F38D}">
          <dgm:prSet/>
          <dgm:spPr/>
          <dgm:t>
            <a:bodyPr/>
            <a:lstStyle/>
            <a:p>
              <a:r>
                <a:rPr lang="ru-RU" dirty="0"/>
                <a:t>Использование теории принятия решений для отнесения каждого нового </a:t>
              </a:r>
              <a:r>
                <a:rPr lang="en-US" i="0"/>
                <a:t>𝑥</a:t>
              </a:r>
              <a:r>
                <a:rPr lang="en-US" dirty="0"/>
                <a:t> </a:t>
              </a:r>
              <a:r>
                <a:rPr lang="ru-RU" dirty="0"/>
                <a:t>к одному из классов.</a:t>
              </a:r>
            </a:p>
          </dgm:t>
        </dgm:pt>
      </mc:Fallback>
    </mc:AlternateContent>
    <dgm:pt modelId="{18ED7BDF-1EAA-4C40-99C2-2A89773E28A1}" type="parTrans" cxnId="{24700BC8-1F70-9049-9DDF-2BA1D11DF6D1}">
      <dgm:prSet/>
      <dgm:spPr/>
      <dgm:t>
        <a:bodyPr/>
        <a:lstStyle/>
        <a:p>
          <a:endParaRPr lang="ru-RU"/>
        </a:p>
      </dgm:t>
    </dgm:pt>
    <dgm:pt modelId="{3B020DBF-9665-6A4C-A412-D7AFADC94188}" type="sibTrans" cxnId="{24700BC8-1F70-9049-9DDF-2BA1D11DF6D1}">
      <dgm:prSet/>
      <dgm:spPr/>
      <dgm:t>
        <a:bodyPr/>
        <a:lstStyle/>
        <a:p>
          <a:endParaRPr lang="ru-RU"/>
        </a:p>
      </dgm:t>
    </dgm:pt>
    <dgm:pt modelId="{FCA3C364-D99C-E546-B70E-A4684CDCECA6}">
      <dgm:prSet/>
      <dgm:spPr/>
      <dgm:t>
        <a:bodyPr/>
        <a:lstStyle/>
        <a:p>
          <a:r>
            <a:rPr lang="ru-RU" dirty="0"/>
            <a:t>Нахождение дискриминантной функции</a:t>
          </a:r>
        </a:p>
      </dgm:t>
    </dgm:pt>
    <dgm:pt modelId="{83C51CAF-A1F5-3A47-A35F-D2B166BEBEA4}" type="parTrans" cxnId="{6E18E029-8C63-AD46-83A7-3C24C0EFE995}">
      <dgm:prSet/>
      <dgm:spPr/>
      <dgm:t>
        <a:bodyPr/>
        <a:lstStyle/>
        <a:p>
          <a:endParaRPr lang="ru-RU"/>
        </a:p>
      </dgm:t>
    </dgm:pt>
    <dgm:pt modelId="{CF7A044B-FFED-9149-AEF9-6609BE9F61CA}" type="sibTrans" cxnId="{6E18E029-8C63-AD46-83A7-3C24C0EFE995}">
      <dgm:prSet/>
      <dgm:spPr/>
      <dgm:t>
        <a:bodyPr/>
        <a:lstStyle/>
        <a:p>
          <a:endParaRPr lang="ru-RU"/>
        </a:p>
      </dgm:t>
    </dgm:pt>
    <mc:AlternateContent xmlns:mc="http://schemas.openxmlformats.org/markup-compatibility/2006">
      <mc:Choice xmlns:a14="http://schemas.microsoft.com/office/drawing/2010/main" Requires="a14">
        <dgm:pt modelId="{1E42ADB5-1314-7B46-8B65-C162E4C7F340}">
          <dgm:prSet/>
          <dgm:spPr/>
          <dgm:t>
            <a:bodyPr/>
            <a:lstStyle/>
            <a:p>
              <a:r>
                <a:rPr lang="ru-RU" dirty="0"/>
                <a:t>Или сразу определять </a:t>
              </a:r>
              <a14:m>
                <m:oMath xmlns:m="http://schemas.openxmlformats.org/officeDocument/2006/math">
                  <m:r>
                    <a:rPr lang="en-US" i="1"/>
                    <m:t>𝑝</m:t>
                  </m:r>
                  <m:r>
                    <a:rPr lang="en-US" i="1"/>
                    <m:t>(</m:t>
                  </m:r>
                  <m:r>
                    <a:rPr lang="en-US" i="1"/>
                    <m:t>𝑥</m:t>
                  </m:r>
                  <m:r>
                    <a:rPr lang="ru-RU" b="0" i="1"/>
                    <m:t>,</m:t>
                  </m:r>
                  <m:sSub>
                    <m:sSubPr>
                      <m:ctrlPr>
                        <a:rPr lang="en-US" i="1"/>
                      </m:ctrlPr>
                    </m:sSubPr>
                    <m:e>
                      <m:r>
                        <a:rPr lang="en-US" i="1"/>
                        <m:t>𝐶</m:t>
                      </m:r>
                    </m:e>
                    <m:sub>
                      <m:r>
                        <a:rPr lang="en-US" i="1"/>
                        <m:t>𝑘</m:t>
                      </m:r>
                    </m:sub>
                  </m:sSub>
                  <m:r>
                    <a:rPr lang="en-US" i="1"/>
                    <m:t>)</m:t>
                  </m:r>
                </m:oMath>
              </a14:m>
              <a:r>
                <a:rPr lang="ru-RU" dirty="0"/>
                <a:t> и далее определять условные вероятности через нормировку</a:t>
              </a:r>
            </a:p>
          </dgm:t>
        </dgm:pt>
      </mc:Choice>
      <mc:Fallback>
        <dgm:pt modelId="{1E42ADB5-1314-7B46-8B65-C162E4C7F340}">
          <dgm:prSet/>
          <dgm:spPr/>
          <dgm:t>
            <a:bodyPr/>
            <a:lstStyle/>
            <a:p>
              <a:r>
                <a:rPr lang="ru-RU" dirty="0"/>
                <a:t>Или сразу определять </a:t>
              </a:r>
              <a:r>
                <a:rPr lang="en-US" i="0"/>
                <a:t>𝑝(𝑥</a:t>
              </a:r>
              <a:r>
                <a:rPr lang="ru-RU" b="0" i="0"/>
                <a:t>,</a:t>
              </a:r>
              <a:r>
                <a:rPr lang="en-US" i="0"/>
                <a:t>𝐶_𝑘)</a:t>
              </a:r>
              <a:r>
                <a:rPr lang="ru-RU" dirty="0"/>
                <a:t> и далее определять условные вероятности через нормировку</a:t>
              </a:r>
            </a:p>
          </dgm:t>
        </dgm:pt>
      </mc:Fallback>
    </mc:AlternateContent>
    <dgm:pt modelId="{414EAB4E-9C76-C543-98BC-A4FFEDC8DDC6}" type="parTrans" cxnId="{8FF08B3B-3E63-854A-8498-BEB9ED682F77}">
      <dgm:prSet/>
      <dgm:spPr/>
      <dgm:t>
        <a:bodyPr/>
        <a:lstStyle/>
        <a:p>
          <a:endParaRPr lang="ru-RU"/>
        </a:p>
      </dgm:t>
    </dgm:pt>
    <dgm:pt modelId="{05526684-A350-C74A-95ED-FD0F26FA8E36}" type="sibTrans" cxnId="{8FF08B3B-3E63-854A-8498-BEB9ED682F77}">
      <dgm:prSet/>
      <dgm:spPr/>
      <dgm:t>
        <a:bodyPr/>
        <a:lstStyle/>
        <a:p>
          <a:endParaRPr lang="ru-RU"/>
        </a:p>
      </dgm:t>
    </dgm:pt>
    <dgm:pt modelId="{4568B564-6495-EA4C-ADCF-654264390D2C}">
      <dgm:prSet/>
      <dgm:spPr/>
      <dgm:t>
        <a:bodyPr/>
        <a:lstStyle/>
        <a:p>
          <a:r>
            <a:rPr lang="ru-RU" dirty="0"/>
            <a:t>В этом случае вероятности не играют никакой роли. Единая задача обучения.</a:t>
          </a:r>
        </a:p>
      </dgm:t>
    </dgm:pt>
    <dgm:pt modelId="{202D5BFD-5F31-5746-9DB0-92C4D223FE2D}" type="parTrans" cxnId="{C0B87784-7A3B-EC42-9DBB-878AC171FC61}">
      <dgm:prSet/>
      <dgm:spPr/>
      <dgm:t>
        <a:bodyPr/>
        <a:lstStyle/>
        <a:p>
          <a:endParaRPr lang="ru-RU"/>
        </a:p>
      </dgm:t>
    </dgm:pt>
    <dgm:pt modelId="{C3D3DBFF-8F04-8E43-8C36-124EADE1CA82}" type="sibTrans" cxnId="{C0B87784-7A3B-EC42-9DBB-878AC171FC61}">
      <dgm:prSet/>
      <dgm:spPr/>
      <dgm:t>
        <a:bodyPr/>
        <a:lstStyle/>
        <a:p>
          <a:endParaRPr lang="ru-RU"/>
        </a:p>
      </dgm:t>
    </dgm:pt>
    <mc:AlternateContent xmlns:mc="http://schemas.openxmlformats.org/markup-compatibility/2006">
      <mc:Choice xmlns:a14="http://schemas.microsoft.com/office/drawing/2010/main" Requires="a14">
        <dgm:pt modelId="{807B5F4D-A7A1-CD45-BB91-259C2696BA48}">
          <dgm:prSet/>
          <dgm:spPr/>
          <dgm:t>
            <a:bodyPr/>
            <a:lstStyle/>
            <a:p>
              <a:r>
                <a:rPr lang="en-US" dirty="0"/>
                <a:t>f(x)</a:t>
              </a:r>
              <a:r>
                <a:rPr lang="ru-RU" dirty="0"/>
                <a:t> отображает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ru-RU" dirty="0"/>
                <a:t>на метку класса</a:t>
              </a:r>
            </a:p>
          </dgm:t>
        </dgm:pt>
      </mc:Choice>
      <mc:Fallback>
        <dgm:pt modelId="{807B5F4D-A7A1-CD45-BB91-259C2696BA48}">
          <dgm:prSet/>
          <dgm:spPr/>
          <dgm:t>
            <a:bodyPr/>
            <a:lstStyle/>
            <a:p>
              <a:r>
                <a:rPr lang="en-US" dirty="0"/>
                <a:t>f(x)</a:t>
              </a:r>
              <a:r>
                <a:rPr lang="ru-RU" dirty="0"/>
                <a:t> отображает </a:t>
              </a:r>
              <a:r>
                <a:rPr lang="en-US" i="0">
                  <a:latin typeface="Cambria Math" panose="02040503050406030204" pitchFamily="18" charset="0"/>
                </a:rPr>
                <a:t>𝑥 </a:t>
              </a:r>
              <a:r>
                <a:rPr lang="ru-RU" dirty="0"/>
                <a:t>на метку класса</a:t>
              </a:r>
            </a:p>
          </dgm:t>
        </dgm:pt>
      </mc:Fallback>
    </mc:AlternateContent>
    <dgm:pt modelId="{01EED10F-C797-7144-8B26-CC60650837F0}" type="parTrans" cxnId="{BED8A6AC-035D-514F-A9EF-3CAE8E7EEDC9}">
      <dgm:prSet/>
      <dgm:spPr/>
    </dgm:pt>
    <dgm:pt modelId="{1150E7A5-3507-284A-9D70-C739D03172ED}" type="sibTrans" cxnId="{BED8A6AC-035D-514F-A9EF-3CAE8E7EEDC9}">
      <dgm:prSet/>
      <dgm:spPr/>
    </dgm:pt>
    <dgm:pt modelId="{6ACDE4F1-F0EC-8142-9644-D6338106A14A}" type="pres">
      <dgm:prSet presAssocID="{6736B778-0182-094D-9721-A07FEC685879}" presName="linear" presStyleCnt="0">
        <dgm:presLayoutVars>
          <dgm:animLvl val="lvl"/>
          <dgm:resizeHandles val="exact"/>
        </dgm:presLayoutVars>
      </dgm:prSet>
      <dgm:spPr/>
    </dgm:pt>
    <dgm:pt modelId="{73675455-87EB-0543-9B92-9BC79E187914}" type="pres">
      <dgm:prSet presAssocID="{CBEBE145-D9A2-8C4D-9609-FDE44C1CFEAC}" presName="parentText" presStyleLbl="node1" presStyleIdx="0" presStyleCnt="3">
        <dgm:presLayoutVars>
          <dgm:chMax val="0"/>
          <dgm:bulletEnabled val="1"/>
        </dgm:presLayoutVars>
      </dgm:prSet>
      <dgm:spPr/>
    </dgm:pt>
    <dgm:pt modelId="{1CE456E9-5583-7442-817E-C888690EE89D}" type="pres">
      <dgm:prSet presAssocID="{CBEBE145-D9A2-8C4D-9609-FDE44C1CFEAC}" presName="childText" presStyleLbl="revTx" presStyleIdx="0" presStyleCnt="3">
        <dgm:presLayoutVars>
          <dgm:bulletEnabled val="1"/>
        </dgm:presLayoutVars>
      </dgm:prSet>
      <dgm:spPr/>
    </dgm:pt>
    <dgm:pt modelId="{3C7D49AA-E209-F84D-BDE2-B705BE49EB52}" type="pres">
      <dgm:prSet presAssocID="{5CC9C063-6ACD-8244-A95E-E0ED23CD5E9A}" presName="parentText" presStyleLbl="node1" presStyleIdx="1" presStyleCnt="3">
        <dgm:presLayoutVars>
          <dgm:chMax val="0"/>
          <dgm:bulletEnabled val="1"/>
        </dgm:presLayoutVars>
      </dgm:prSet>
      <dgm:spPr/>
    </dgm:pt>
    <dgm:pt modelId="{2F1B8244-CF8C-5940-A224-8B8CABA591E4}" type="pres">
      <dgm:prSet presAssocID="{5CC9C063-6ACD-8244-A95E-E0ED23CD5E9A}" presName="childText" presStyleLbl="revTx" presStyleIdx="1" presStyleCnt="3">
        <dgm:presLayoutVars>
          <dgm:bulletEnabled val="1"/>
        </dgm:presLayoutVars>
      </dgm:prSet>
      <dgm:spPr/>
    </dgm:pt>
    <dgm:pt modelId="{92417E37-E489-024F-9744-FE57F78F32FB}" type="pres">
      <dgm:prSet presAssocID="{FCA3C364-D99C-E546-B70E-A4684CDCECA6}" presName="parentText" presStyleLbl="node1" presStyleIdx="2" presStyleCnt="3">
        <dgm:presLayoutVars>
          <dgm:chMax val="0"/>
          <dgm:bulletEnabled val="1"/>
        </dgm:presLayoutVars>
      </dgm:prSet>
      <dgm:spPr/>
    </dgm:pt>
    <dgm:pt modelId="{9599920C-0363-344A-855C-2FCF7AFC75E6}" type="pres">
      <dgm:prSet presAssocID="{FCA3C364-D99C-E546-B70E-A4684CDCECA6}" presName="childText" presStyleLbl="revTx" presStyleIdx="2" presStyleCnt="3">
        <dgm:presLayoutVars>
          <dgm:bulletEnabled val="1"/>
        </dgm:presLayoutVars>
      </dgm:prSet>
      <dgm:spPr/>
    </dgm:pt>
  </dgm:ptLst>
  <dgm:cxnLst>
    <dgm:cxn modelId="{C48D8707-1563-D943-8B59-3FE981D2FC0C}" type="presOf" srcId="{28C307FD-F18D-394A-B528-6677E53A04E1}" destId="{1CE456E9-5583-7442-817E-C888690EE89D}" srcOrd="0" destOrd="2" presId="urn:microsoft.com/office/officeart/2005/8/layout/vList2"/>
    <dgm:cxn modelId="{E7EFBB17-04A7-9546-B9E8-BAB93F06053B}" srcId="{CBEBE145-D9A2-8C4D-9609-FDE44C1CFEAC}" destId="{28C307FD-F18D-394A-B528-6677E53A04E1}" srcOrd="2" destOrd="0" parTransId="{DD7D7264-8DB2-F545-AA0E-986204EBF283}" sibTransId="{68D2F6D6-6AD8-6D40-8113-47569351AD1C}"/>
    <dgm:cxn modelId="{6E18E029-8C63-AD46-83A7-3C24C0EFE995}" srcId="{6736B778-0182-094D-9721-A07FEC685879}" destId="{FCA3C364-D99C-E546-B70E-A4684CDCECA6}" srcOrd="2" destOrd="0" parTransId="{83C51CAF-A1F5-3A47-A35F-D2B166BEBEA4}" sibTransId="{CF7A044B-FFED-9149-AEF9-6609BE9F61CA}"/>
    <dgm:cxn modelId="{DF8F0438-A09F-1A44-BC55-15F8EDEEEAEA}" type="presOf" srcId="{5CC9C063-6ACD-8244-A95E-E0ED23CD5E9A}" destId="{3C7D49AA-E209-F84D-BDE2-B705BE49EB52}" srcOrd="0" destOrd="0" presId="urn:microsoft.com/office/officeart/2005/8/layout/vList2"/>
    <dgm:cxn modelId="{1CB85538-3A1A-9840-AA79-21E6B4818577}" srcId="{6736B778-0182-094D-9721-A07FEC685879}" destId="{5CC9C063-6ACD-8244-A95E-E0ED23CD5E9A}" srcOrd="1" destOrd="0" parTransId="{E8F52089-1F53-FE48-B62C-102FDACA3FFE}" sibTransId="{BC3130C4-7455-584C-A619-1E654B78D89C}"/>
    <dgm:cxn modelId="{8FF08B3B-3E63-854A-8498-BEB9ED682F77}" srcId="{CBEBE145-D9A2-8C4D-9609-FDE44C1CFEAC}" destId="{1E42ADB5-1314-7B46-8B65-C162E4C7F340}" srcOrd="3" destOrd="0" parTransId="{414EAB4E-9C76-C543-98BC-A4FFEDC8DDC6}" sibTransId="{05526684-A350-C74A-95ED-FD0F26FA8E36}"/>
    <dgm:cxn modelId="{DA8FD03E-8D09-7A4C-A75A-0611FFB99ED2}" type="presOf" srcId="{6736B778-0182-094D-9721-A07FEC685879}" destId="{6ACDE4F1-F0EC-8142-9644-D6338106A14A}" srcOrd="0" destOrd="0" presId="urn:microsoft.com/office/officeart/2005/8/layout/vList2"/>
    <dgm:cxn modelId="{A131346A-C843-5F45-AF27-3876D22FE15D}" srcId="{6736B778-0182-094D-9721-A07FEC685879}" destId="{CBEBE145-D9A2-8C4D-9609-FDE44C1CFEAC}" srcOrd="0" destOrd="0" parTransId="{F07E98EA-0239-4148-A6AA-F3A38A4705A8}" sibTransId="{2CA54524-00DF-474F-A823-866FBF094921}"/>
    <dgm:cxn modelId="{2205E06E-B840-C841-BE7E-7163A8180100}" type="presOf" srcId="{807B5F4D-A7A1-CD45-BB91-259C2696BA48}" destId="{9599920C-0363-344A-855C-2FCF7AFC75E6}" srcOrd="0" destOrd="0" presId="urn:microsoft.com/office/officeart/2005/8/layout/vList2"/>
    <dgm:cxn modelId="{D0AF996F-D8EF-2B4D-81AD-6DA34CC79C51}" type="presOf" srcId="{FA50941C-7A8B-0B46-AB52-3D55BFD4F38D}" destId="{2F1B8244-CF8C-5940-A224-8B8CABA591E4}" srcOrd="0" destOrd="1" presId="urn:microsoft.com/office/officeart/2005/8/layout/vList2"/>
    <dgm:cxn modelId="{DEE61283-48E7-AC4A-BC53-32191E2AAEE9}" type="presOf" srcId="{66F54479-260A-EE4F-9CB0-8D2952DE76BF}" destId="{2F1B8244-CF8C-5940-A224-8B8CABA591E4}" srcOrd="0" destOrd="0" presId="urn:microsoft.com/office/officeart/2005/8/layout/vList2"/>
    <dgm:cxn modelId="{C0B87784-7A3B-EC42-9DBB-878AC171FC61}" srcId="{FCA3C364-D99C-E546-B70E-A4684CDCECA6}" destId="{4568B564-6495-EA4C-ADCF-654264390D2C}" srcOrd="1" destOrd="0" parTransId="{202D5BFD-5F31-5746-9DB0-92C4D223FE2D}" sibTransId="{C3D3DBFF-8F04-8E43-8C36-124EADE1CA82}"/>
    <dgm:cxn modelId="{0475B58B-083D-2543-8A87-1F528EC46EC9}" srcId="{CBEBE145-D9A2-8C4D-9609-FDE44C1CFEAC}" destId="{99894E50-0B5C-7646-A70B-C5FEA2370111}" srcOrd="0" destOrd="0" parTransId="{201E6A10-9354-8841-9D51-79E8B47F41BE}" sibTransId="{1CF9BB0B-5660-B64D-8379-B5213513E76E}"/>
    <dgm:cxn modelId="{BED8A6AC-035D-514F-A9EF-3CAE8E7EEDC9}" srcId="{FCA3C364-D99C-E546-B70E-A4684CDCECA6}" destId="{807B5F4D-A7A1-CD45-BB91-259C2696BA48}" srcOrd="0" destOrd="0" parTransId="{01EED10F-C797-7144-8B26-CC60650837F0}" sibTransId="{1150E7A5-3507-284A-9D70-C739D03172ED}"/>
    <dgm:cxn modelId="{B740DEBD-ABD9-AB43-A55D-7B729ACFC1C8}" type="presOf" srcId="{8BA78A9B-BC6A-6643-8ADE-12E99F3EE0C6}" destId="{1CE456E9-5583-7442-817E-C888690EE89D}" srcOrd="0" destOrd="1" presId="urn:microsoft.com/office/officeart/2005/8/layout/vList2"/>
    <dgm:cxn modelId="{A16756BE-9CB6-1746-AFC2-0ABDFBDAEF99}" srcId="{5CC9C063-6ACD-8244-A95E-E0ED23CD5E9A}" destId="{66F54479-260A-EE4F-9CB0-8D2952DE76BF}" srcOrd="0" destOrd="0" parTransId="{63D8195E-069B-B44A-A061-70CE3EC1C19C}" sibTransId="{6E913BFC-5463-CE42-B63B-E224762302F5}"/>
    <dgm:cxn modelId="{296536C6-B2E3-2D42-A06D-96D82B704B14}" type="presOf" srcId="{99894E50-0B5C-7646-A70B-C5FEA2370111}" destId="{1CE456E9-5583-7442-817E-C888690EE89D}" srcOrd="0" destOrd="0" presId="urn:microsoft.com/office/officeart/2005/8/layout/vList2"/>
    <dgm:cxn modelId="{24700BC8-1F70-9049-9DDF-2BA1D11DF6D1}" srcId="{5CC9C063-6ACD-8244-A95E-E0ED23CD5E9A}" destId="{FA50941C-7A8B-0B46-AB52-3D55BFD4F38D}" srcOrd="1" destOrd="0" parTransId="{18ED7BDF-1EAA-4C40-99C2-2A89773E28A1}" sibTransId="{3B020DBF-9665-6A4C-A412-D7AFADC94188}"/>
    <dgm:cxn modelId="{EB9E7FD0-51FE-F641-A166-FFE716791DFE}" type="presOf" srcId="{1E42ADB5-1314-7B46-8B65-C162E4C7F340}" destId="{1CE456E9-5583-7442-817E-C888690EE89D}" srcOrd="0" destOrd="3" presId="urn:microsoft.com/office/officeart/2005/8/layout/vList2"/>
    <dgm:cxn modelId="{8BFFA4D5-0C21-1741-8C28-AD76BFBCF459}" srcId="{CBEBE145-D9A2-8C4D-9609-FDE44C1CFEAC}" destId="{8BA78A9B-BC6A-6643-8ADE-12E99F3EE0C6}" srcOrd="1" destOrd="0" parTransId="{DA2241D6-957D-0448-B1C0-2F08382CD09C}" sibTransId="{632E0E4C-F0B0-0744-ABB6-F2DD7B4034E4}"/>
    <dgm:cxn modelId="{B27330F0-5FA1-0148-9E3F-3757725BAF4C}" type="presOf" srcId="{4568B564-6495-EA4C-ADCF-654264390D2C}" destId="{9599920C-0363-344A-855C-2FCF7AFC75E6}" srcOrd="0" destOrd="1" presId="urn:microsoft.com/office/officeart/2005/8/layout/vList2"/>
    <dgm:cxn modelId="{30F522F5-2CEC-CB41-8AB9-FE574E49BB0B}" type="presOf" srcId="{FCA3C364-D99C-E546-B70E-A4684CDCECA6}" destId="{92417E37-E489-024F-9744-FE57F78F32FB}" srcOrd="0" destOrd="0" presId="urn:microsoft.com/office/officeart/2005/8/layout/vList2"/>
    <dgm:cxn modelId="{75F41EFD-6C91-3046-9895-2CBBF94AF491}" type="presOf" srcId="{CBEBE145-D9A2-8C4D-9609-FDE44C1CFEAC}" destId="{73675455-87EB-0543-9B92-9BC79E187914}" srcOrd="0" destOrd="0" presId="urn:microsoft.com/office/officeart/2005/8/layout/vList2"/>
    <dgm:cxn modelId="{AFAF133D-0AA3-0D4C-94E0-0C5192561306}" type="presParOf" srcId="{6ACDE4F1-F0EC-8142-9644-D6338106A14A}" destId="{73675455-87EB-0543-9B92-9BC79E187914}" srcOrd="0" destOrd="0" presId="urn:microsoft.com/office/officeart/2005/8/layout/vList2"/>
    <dgm:cxn modelId="{DD8112BD-6FB3-424F-8C9D-A516650765C7}" type="presParOf" srcId="{6ACDE4F1-F0EC-8142-9644-D6338106A14A}" destId="{1CE456E9-5583-7442-817E-C888690EE89D}" srcOrd="1" destOrd="0" presId="urn:microsoft.com/office/officeart/2005/8/layout/vList2"/>
    <dgm:cxn modelId="{C8012534-A64A-504E-9ECC-34D52F5F030A}" type="presParOf" srcId="{6ACDE4F1-F0EC-8142-9644-D6338106A14A}" destId="{3C7D49AA-E209-F84D-BDE2-B705BE49EB52}" srcOrd="2" destOrd="0" presId="urn:microsoft.com/office/officeart/2005/8/layout/vList2"/>
    <dgm:cxn modelId="{50CB6DA8-9DFE-1143-AA87-DFD88E7C3D00}" type="presParOf" srcId="{6ACDE4F1-F0EC-8142-9644-D6338106A14A}" destId="{2F1B8244-CF8C-5940-A224-8B8CABA591E4}" srcOrd="3" destOrd="0" presId="urn:microsoft.com/office/officeart/2005/8/layout/vList2"/>
    <dgm:cxn modelId="{12DADB33-F950-EF4F-9F2A-3A3CA06A68C6}" type="presParOf" srcId="{6ACDE4F1-F0EC-8142-9644-D6338106A14A}" destId="{92417E37-E489-024F-9744-FE57F78F32FB}" srcOrd="4" destOrd="0" presId="urn:microsoft.com/office/officeart/2005/8/layout/vList2"/>
    <dgm:cxn modelId="{2FA0C1FF-3096-6545-815F-FE80280AB45E}" type="presParOf" srcId="{6ACDE4F1-F0EC-8142-9644-D6338106A14A}" destId="{9599920C-0363-344A-855C-2FCF7AFC75E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36B778-0182-094D-9721-A07FEC6858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CBEBE145-D9A2-8C4D-9609-FDE44C1CFEAC}">
      <dgm:prSet/>
      <dgm:spPr/>
      <dgm:t>
        <a:bodyPr/>
        <a:lstStyle/>
        <a:p>
          <a:r>
            <a:rPr lang="ru-RU"/>
            <a:t>Генеративные (порождающие) модели</a:t>
          </a:r>
        </a:p>
      </dgm:t>
    </dgm:pt>
    <dgm:pt modelId="{F07E98EA-0239-4148-A6AA-F3A38A4705A8}" type="parTrans" cxnId="{A131346A-C843-5F45-AF27-3876D22FE15D}">
      <dgm:prSet/>
      <dgm:spPr/>
      <dgm:t>
        <a:bodyPr/>
        <a:lstStyle/>
        <a:p>
          <a:endParaRPr lang="ru-RU"/>
        </a:p>
      </dgm:t>
    </dgm:pt>
    <dgm:pt modelId="{2CA54524-00DF-474F-A823-866FBF094921}" type="sibTrans" cxnId="{A131346A-C843-5F45-AF27-3876D22FE15D}">
      <dgm:prSet/>
      <dgm:spPr/>
      <dgm:t>
        <a:bodyPr/>
        <a:lstStyle/>
        <a:p>
          <a:endParaRPr lang="ru-RU"/>
        </a:p>
      </dgm:t>
    </dgm:pt>
    <dgm:pt modelId="{99894E50-0B5C-7646-A70B-C5FEA2370111}">
      <dgm:prSet/>
      <dgm:spPr>
        <a:blipFill>
          <a:blip xmlns:r="http://schemas.openxmlformats.org/officeDocument/2006/relationships" r:embed="rId1"/>
          <a:stretch>
            <a:fillRect t="-3200" b="-4800"/>
          </a:stretch>
        </a:blipFill>
      </dgm:spPr>
      <dgm:t>
        <a:bodyPr/>
        <a:lstStyle/>
        <a:p>
          <a:r>
            <a:rPr lang="ru-RU">
              <a:noFill/>
            </a:rPr>
            <a:t> </a:t>
          </a:r>
        </a:p>
      </dgm:t>
    </dgm:pt>
    <dgm:pt modelId="{201E6A10-9354-8841-9D51-79E8B47F41BE}" type="parTrans" cxnId="{0475B58B-083D-2543-8A87-1F528EC46EC9}">
      <dgm:prSet/>
      <dgm:spPr/>
      <dgm:t>
        <a:bodyPr/>
        <a:lstStyle/>
        <a:p>
          <a:endParaRPr lang="ru-RU"/>
        </a:p>
      </dgm:t>
    </dgm:pt>
    <dgm:pt modelId="{1CF9BB0B-5660-B64D-8379-B5213513E76E}" type="sibTrans" cxnId="{0475B58B-083D-2543-8A87-1F528EC46EC9}">
      <dgm:prSet/>
      <dgm:spPr/>
      <dgm:t>
        <a:bodyPr/>
        <a:lstStyle/>
        <a:p>
          <a:endParaRPr lang="ru-RU"/>
        </a:p>
      </dgm:t>
    </dgm:pt>
    <dgm:pt modelId="{8BA78A9B-BC6A-6643-8ADE-12E99F3EE0C6}">
      <dgm:prSet/>
      <dgm:spPr/>
      <dgm:t>
        <a:bodyPr/>
        <a:lstStyle/>
        <a:p>
          <a:r>
            <a:rPr lang="ru-RU">
              <a:noFill/>
            </a:rPr>
            <a:t> </a:t>
          </a:r>
        </a:p>
      </dgm:t>
    </dgm:pt>
    <dgm:pt modelId="{DA2241D6-957D-0448-B1C0-2F08382CD09C}" type="parTrans" cxnId="{8BFFA4D5-0C21-1741-8C28-AD76BFBCF459}">
      <dgm:prSet/>
      <dgm:spPr/>
      <dgm:t>
        <a:bodyPr/>
        <a:lstStyle/>
        <a:p>
          <a:endParaRPr lang="ru-RU"/>
        </a:p>
      </dgm:t>
    </dgm:pt>
    <dgm:pt modelId="{632E0E4C-F0B0-0744-ABB6-F2DD7B4034E4}" type="sibTrans" cxnId="{8BFFA4D5-0C21-1741-8C28-AD76BFBCF459}">
      <dgm:prSet/>
      <dgm:spPr/>
      <dgm:t>
        <a:bodyPr/>
        <a:lstStyle/>
        <a:p>
          <a:endParaRPr lang="ru-RU"/>
        </a:p>
      </dgm:t>
    </dgm:pt>
    <dgm:pt modelId="{28C307FD-F18D-394A-B528-6677E53A04E1}">
      <dgm:prSet/>
      <dgm:spPr/>
      <dgm:t>
        <a:bodyPr/>
        <a:lstStyle/>
        <a:p>
          <a:r>
            <a:rPr lang="ru-RU">
              <a:noFill/>
            </a:rPr>
            <a:t> </a:t>
          </a:r>
        </a:p>
      </dgm:t>
    </dgm:pt>
    <dgm:pt modelId="{DD7D7264-8DB2-F545-AA0E-986204EBF283}" type="parTrans" cxnId="{E7EFBB17-04A7-9546-B9E8-BAB93F06053B}">
      <dgm:prSet/>
      <dgm:spPr/>
      <dgm:t>
        <a:bodyPr/>
        <a:lstStyle/>
        <a:p>
          <a:endParaRPr lang="ru-RU"/>
        </a:p>
      </dgm:t>
    </dgm:pt>
    <dgm:pt modelId="{68D2F6D6-6AD8-6D40-8113-47569351AD1C}" type="sibTrans" cxnId="{E7EFBB17-04A7-9546-B9E8-BAB93F06053B}">
      <dgm:prSet/>
      <dgm:spPr/>
      <dgm:t>
        <a:bodyPr/>
        <a:lstStyle/>
        <a:p>
          <a:endParaRPr lang="ru-RU"/>
        </a:p>
      </dgm:t>
    </dgm:pt>
    <dgm:pt modelId="{5CC9C063-6ACD-8244-A95E-E0ED23CD5E9A}">
      <dgm:prSet/>
      <dgm:spPr/>
      <dgm:t>
        <a:bodyPr/>
        <a:lstStyle/>
        <a:p>
          <a:r>
            <a:rPr lang="ru-RU" dirty="0"/>
            <a:t>Дискриминантные модели</a:t>
          </a:r>
        </a:p>
      </dgm:t>
    </dgm:pt>
    <dgm:pt modelId="{E8F52089-1F53-FE48-B62C-102FDACA3FFE}" type="parTrans" cxnId="{1CB85538-3A1A-9840-AA79-21E6B4818577}">
      <dgm:prSet/>
      <dgm:spPr/>
      <dgm:t>
        <a:bodyPr/>
        <a:lstStyle/>
        <a:p>
          <a:endParaRPr lang="ru-RU"/>
        </a:p>
      </dgm:t>
    </dgm:pt>
    <dgm:pt modelId="{BC3130C4-7455-584C-A619-1E654B78D89C}" type="sibTrans" cxnId="{1CB85538-3A1A-9840-AA79-21E6B4818577}">
      <dgm:prSet/>
      <dgm:spPr/>
      <dgm:t>
        <a:bodyPr/>
        <a:lstStyle/>
        <a:p>
          <a:endParaRPr lang="ru-RU"/>
        </a:p>
      </dgm:t>
    </dgm:pt>
    <dgm:pt modelId="{66F54479-260A-EE4F-9CB0-8D2952DE76BF}">
      <dgm:prSet/>
      <dgm:spPr>
        <a:blipFill>
          <a:blip xmlns:r="http://schemas.openxmlformats.org/officeDocument/2006/relationships" r:embed="rId2"/>
          <a:stretch>
            <a:fillRect t="-9677" r="-309" b="-11290"/>
          </a:stretch>
        </a:blipFill>
      </dgm:spPr>
      <dgm:t>
        <a:bodyPr/>
        <a:lstStyle/>
        <a:p>
          <a:r>
            <a:rPr lang="ru-RU">
              <a:noFill/>
            </a:rPr>
            <a:t> </a:t>
          </a:r>
        </a:p>
      </dgm:t>
    </dgm:pt>
    <dgm:pt modelId="{63D8195E-069B-B44A-A061-70CE3EC1C19C}" type="parTrans" cxnId="{A16756BE-9CB6-1746-AFC2-0ABDFBDAEF99}">
      <dgm:prSet/>
      <dgm:spPr/>
      <dgm:t>
        <a:bodyPr/>
        <a:lstStyle/>
        <a:p>
          <a:endParaRPr lang="ru-RU"/>
        </a:p>
      </dgm:t>
    </dgm:pt>
    <dgm:pt modelId="{6E913BFC-5463-CE42-B63B-E224762302F5}" type="sibTrans" cxnId="{A16756BE-9CB6-1746-AFC2-0ABDFBDAEF99}">
      <dgm:prSet/>
      <dgm:spPr/>
      <dgm:t>
        <a:bodyPr/>
        <a:lstStyle/>
        <a:p>
          <a:endParaRPr lang="ru-RU"/>
        </a:p>
      </dgm:t>
    </dgm:pt>
    <dgm:pt modelId="{FA50941C-7A8B-0B46-AB52-3D55BFD4F38D}">
      <dgm:prSet/>
      <dgm:spPr/>
      <dgm:t>
        <a:bodyPr/>
        <a:lstStyle/>
        <a:p>
          <a:r>
            <a:rPr lang="ru-RU">
              <a:noFill/>
            </a:rPr>
            <a:t> </a:t>
          </a:r>
        </a:p>
      </dgm:t>
    </dgm:pt>
    <dgm:pt modelId="{18ED7BDF-1EAA-4C40-99C2-2A89773E28A1}" type="parTrans" cxnId="{24700BC8-1F70-9049-9DDF-2BA1D11DF6D1}">
      <dgm:prSet/>
      <dgm:spPr/>
      <dgm:t>
        <a:bodyPr/>
        <a:lstStyle/>
        <a:p>
          <a:endParaRPr lang="ru-RU"/>
        </a:p>
      </dgm:t>
    </dgm:pt>
    <dgm:pt modelId="{3B020DBF-9665-6A4C-A412-D7AFADC94188}" type="sibTrans" cxnId="{24700BC8-1F70-9049-9DDF-2BA1D11DF6D1}">
      <dgm:prSet/>
      <dgm:spPr/>
      <dgm:t>
        <a:bodyPr/>
        <a:lstStyle/>
        <a:p>
          <a:endParaRPr lang="ru-RU"/>
        </a:p>
      </dgm:t>
    </dgm:pt>
    <dgm:pt modelId="{FCA3C364-D99C-E546-B70E-A4684CDCECA6}">
      <dgm:prSet/>
      <dgm:spPr/>
      <dgm:t>
        <a:bodyPr/>
        <a:lstStyle/>
        <a:p>
          <a:r>
            <a:rPr lang="ru-RU" dirty="0"/>
            <a:t>Нахождение дискриминантной функции</a:t>
          </a:r>
        </a:p>
      </dgm:t>
    </dgm:pt>
    <dgm:pt modelId="{83C51CAF-A1F5-3A47-A35F-D2B166BEBEA4}" type="parTrans" cxnId="{6E18E029-8C63-AD46-83A7-3C24C0EFE995}">
      <dgm:prSet/>
      <dgm:spPr/>
      <dgm:t>
        <a:bodyPr/>
        <a:lstStyle/>
        <a:p>
          <a:endParaRPr lang="ru-RU"/>
        </a:p>
      </dgm:t>
    </dgm:pt>
    <dgm:pt modelId="{CF7A044B-FFED-9149-AEF9-6609BE9F61CA}" type="sibTrans" cxnId="{6E18E029-8C63-AD46-83A7-3C24C0EFE995}">
      <dgm:prSet/>
      <dgm:spPr/>
      <dgm:t>
        <a:bodyPr/>
        <a:lstStyle/>
        <a:p>
          <a:endParaRPr lang="ru-RU"/>
        </a:p>
      </dgm:t>
    </dgm:pt>
    <dgm:pt modelId="{1E42ADB5-1314-7B46-8B65-C162E4C7F340}">
      <dgm:prSet/>
      <dgm:spPr/>
      <dgm:t>
        <a:bodyPr/>
        <a:lstStyle/>
        <a:p>
          <a:r>
            <a:rPr lang="ru-RU">
              <a:noFill/>
            </a:rPr>
            <a:t> </a:t>
          </a:r>
        </a:p>
      </dgm:t>
    </dgm:pt>
    <dgm:pt modelId="{414EAB4E-9C76-C543-98BC-A4FFEDC8DDC6}" type="parTrans" cxnId="{8FF08B3B-3E63-854A-8498-BEB9ED682F77}">
      <dgm:prSet/>
      <dgm:spPr/>
      <dgm:t>
        <a:bodyPr/>
        <a:lstStyle/>
        <a:p>
          <a:endParaRPr lang="ru-RU"/>
        </a:p>
      </dgm:t>
    </dgm:pt>
    <dgm:pt modelId="{05526684-A350-C74A-95ED-FD0F26FA8E36}" type="sibTrans" cxnId="{8FF08B3B-3E63-854A-8498-BEB9ED682F77}">
      <dgm:prSet/>
      <dgm:spPr/>
      <dgm:t>
        <a:bodyPr/>
        <a:lstStyle/>
        <a:p>
          <a:endParaRPr lang="ru-RU"/>
        </a:p>
      </dgm:t>
    </dgm:pt>
    <dgm:pt modelId="{4568B564-6495-EA4C-ADCF-654264390D2C}">
      <dgm:prSet/>
      <dgm:spPr/>
      <dgm:t>
        <a:bodyPr/>
        <a:lstStyle/>
        <a:p>
          <a:r>
            <a:rPr lang="ru-RU">
              <a:noFill/>
            </a:rPr>
            <a:t> </a:t>
          </a:r>
        </a:p>
      </dgm:t>
    </dgm:pt>
    <dgm:pt modelId="{202D5BFD-5F31-5746-9DB0-92C4D223FE2D}" type="parTrans" cxnId="{C0B87784-7A3B-EC42-9DBB-878AC171FC61}">
      <dgm:prSet/>
      <dgm:spPr/>
      <dgm:t>
        <a:bodyPr/>
        <a:lstStyle/>
        <a:p>
          <a:endParaRPr lang="ru-RU"/>
        </a:p>
      </dgm:t>
    </dgm:pt>
    <dgm:pt modelId="{C3D3DBFF-8F04-8E43-8C36-124EADE1CA82}" type="sibTrans" cxnId="{C0B87784-7A3B-EC42-9DBB-878AC171FC61}">
      <dgm:prSet/>
      <dgm:spPr/>
      <dgm:t>
        <a:bodyPr/>
        <a:lstStyle/>
        <a:p>
          <a:endParaRPr lang="ru-RU"/>
        </a:p>
      </dgm:t>
    </dgm:pt>
    <dgm:pt modelId="{807B5F4D-A7A1-CD45-BB91-259C2696BA48}">
      <dgm:prSet/>
      <dgm:spPr>
        <a:blipFill>
          <a:blip xmlns:r="http://schemas.openxmlformats.org/officeDocument/2006/relationships" r:embed="rId3"/>
          <a:stretch>
            <a:fillRect t="-11111" b="-15556"/>
          </a:stretch>
        </a:blipFill>
      </dgm:spPr>
      <dgm:t>
        <a:bodyPr/>
        <a:lstStyle/>
        <a:p>
          <a:r>
            <a:rPr lang="ru-RU">
              <a:noFill/>
            </a:rPr>
            <a:t> </a:t>
          </a:r>
        </a:p>
      </dgm:t>
    </dgm:pt>
    <dgm:pt modelId="{01EED10F-C797-7144-8B26-CC60650837F0}" type="parTrans" cxnId="{BED8A6AC-035D-514F-A9EF-3CAE8E7EEDC9}">
      <dgm:prSet/>
      <dgm:spPr/>
    </dgm:pt>
    <dgm:pt modelId="{1150E7A5-3507-284A-9D70-C739D03172ED}" type="sibTrans" cxnId="{BED8A6AC-035D-514F-A9EF-3CAE8E7EEDC9}">
      <dgm:prSet/>
      <dgm:spPr/>
    </dgm:pt>
    <dgm:pt modelId="{6ACDE4F1-F0EC-8142-9644-D6338106A14A}" type="pres">
      <dgm:prSet presAssocID="{6736B778-0182-094D-9721-A07FEC685879}" presName="linear" presStyleCnt="0">
        <dgm:presLayoutVars>
          <dgm:animLvl val="lvl"/>
          <dgm:resizeHandles val="exact"/>
        </dgm:presLayoutVars>
      </dgm:prSet>
      <dgm:spPr/>
    </dgm:pt>
    <dgm:pt modelId="{73675455-87EB-0543-9B92-9BC79E187914}" type="pres">
      <dgm:prSet presAssocID="{CBEBE145-D9A2-8C4D-9609-FDE44C1CFEAC}" presName="parentText" presStyleLbl="node1" presStyleIdx="0" presStyleCnt="3">
        <dgm:presLayoutVars>
          <dgm:chMax val="0"/>
          <dgm:bulletEnabled val="1"/>
        </dgm:presLayoutVars>
      </dgm:prSet>
      <dgm:spPr/>
    </dgm:pt>
    <dgm:pt modelId="{1CE456E9-5583-7442-817E-C888690EE89D}" type="pres">
      <dgm:prSet presAssocID="{CBEBE145-D9A2-8C4D-9609-FDE44C1CFEAC}" presName="childText" presStyleLbl="revTx" presStyleIdx="0" presStyleCnt="3">
        <dgm:presLayoutVars>
          <dgm:bulletEnabled val="1"/>
        </dgm:presLayoutVars>
      </dgm:prSet>
      <dgm:spPr/>
    </dgm:pt>
    <dgm:pt modelId="{3C7D49AA-E209-F84D-BDE2-B705BE49EB52}" type="pres">
      <dgm:prSet presAssocID="{5CC9C063-6ACD-8244-A95E-E0ED23CD5E9A}" presName="parentText" presStyleLbl="node1" presStyleIdx="1" presStyleCnt="3">
        <dgm:presLayoutVars>
          <dgm:chMax val="0"/>
          <dgm:bulletEnabled val="1"/>
        </dgm:presLayoutVars>
      </dgm:prSet>
      <dgm:spPr/>
    </dgm:pt>
    <dgm:pt modelId="{2F1B8244-CF8C-5940-A224-8B8CABA591E4}" type="pres">
      <dgm:prSet presAssocID="{5CC9C063-6ACD-8244-A95E-E0ED23CD5E9A}" presName="childText" presStyleLbl="revTx" presStyleIdx="1" presStyleCnt="3">
        <dgm:presLayoutVars>
          <dgm:bulletEnabled val="1"/>
        </dgm:presLayoutVars>
      </dgm:prSet>
      <dgm:spPr/>
    </dgm:pt>
    <dgm:pt modelId="{92417E37-E489-024F-9744-FE57F78F32FB}" type="pres">
      <dgm:prSet presAssocID="{FCA3C364-D99C-E546-B70E-A4684CDCECA6}" presName="parentText" presStyleLbl="node1" presStyleIdx="2" presStyleCnt="3">
        <dgm:presLayoutVars>
          <dgm:chMax val="0"/>
          <dgm:bulletEnabled val="1"/>
        </dgm:presLayoutVars>
      </dgm:prSet>
      <dgm:spPr/>
    </dgm:pt>
    <dgm:pt modelId="{9599920C-0363-344A-855C-2FCF7AFC75E6}" type="pres">
      <dgm:prSet presAssocID="{FCA3C364-D99C-E546-B70E-A4684CDCECA6}" presName="childText" presStyleLbl="revTx" presStyleIdx="2" presStyleCnt="3">
        <dgm:presLayoutVars>
          <dgm:bulletEnabled val="1"/>
        </dgm:presLayoutVars>
      </dgm:prSet>
      <dgm:spPr/>
    </dgm:pt>
  </dgm:ptLst>
  <dgm:cxnLst>
    <dgm:cxn modelId="{C48D8707-1563-D943-8B59-3FE981D2FC0C}" type="presOf" srcId="{28C307FD-F18D-394A-B528-6677E53A04E1}" destId="{1CE456E9-5583-7442-817E-C888690EE89D}" srcOrd="0" destOrd="2" presId="urn:microsoft.com/office/officeart/2005/8/layout/vList2"/>
    <dgm:cxn modelId="{E7EFBB17-04A7-9546-B9E8-BAB93F06053B}" srcId="{CBEBE145-D9A2-8C4D-9609-FDE44C1CFEAC}" destId="{28C307FD-F18D-394A-B528-6677E53A04E1}" srcOrd="2" destOrd="0" parTransId="{DD7D7264-8DB2-F545-AA0E-986204EBF283}" sibTransId="{68D2F6D6-6AD8-6D40-8113-47569351AD1C}"/>
    <dgm:cxn modelId="{6E18E029-8C63-AD46-83A7-3C24C0EFE995}" srcId="{6736B778-0182-094D-9721-A07FEC685879}" destId="{FCA3C364-D99C-E546-B70E-A4684CDCECA6}" srcOrd="2" destOrd="0" parTransId="{83C51CAF-A1F5-3A47-A35F-D2B166BEBEA4}" sibTransId="{CF7A044B-FFED-9149-AEF9-6609BE9F61CA}"/>
    <dgm:cxn modelId="{DF8F0438-A09F-1A44-BC55-15F8EDEEEAEA}" type="presOf" srcId="{5CC9C063-6ACD-8244-A95E-E0ED23CD5E9A}" destId="{3C7D49AA-E209-F84D-BDE2-B705BE49EB52}" srcOrd="0" destOrd="0" presId="urn:microsoft.com/office/officeart/2005/8/layout/vList2"/>
    <dgm:cxn modelId="{1CB85538-3A1A-9840-AA79-21E6B4818577}" srcId="{6736B778-0182-094D-9721-A07FEC685879}" destId="{5CC9C063-6ACD-8244-A95E-E0ED23CD5E9A}" srcOrd="1" destOrd="0" parTransId="{E8F52089-1F53-FE48-B62C-102FDACA3FFE}" sibTransId="{BC3130C4-7455-584C-A619-1E654B78D89C}"/>
    <dgm:cxn modelId="{8FF08B3B-3E63-854A-8498-BEB9ED682F77}" srcId="{CBEBE145-D9A2-8C4D-9609-FDE44C1CFEAC}" destId="{1E42ADB5-1314-7B46-8B65-C162E4C7F340}" srcOrd="3" destOrd="0" parTransId="{414EAB4E-9C76-C543-98BC-A4FFEDC8DDC6}" sibTransId="{05526684-A350-C74A-95ED-FD0F26FA8E36}"/>
    <dgm:cxn modelId="{DA8FD03E-8D09-7A4C-A75A-0611FFB99ED2}" type="presOf" srcId="{6736B778-0182-094D-9721-A07FEC685879}" destId="{6ACDE4F1-F0EC-8142-9644-D6338106A14A}" srcOrd="0" destOrd="0" presId="urn:microsoft.com/office/officeart/2005/8/layout/vList2"/>
    <dgm:cxn modelId="{A131346A-C843-5F45-AF27-3876D22FE15D}" srcId="{6736B778-0182-094D-9721-A07FEC685879}" destId="{CBEBE145-D9A2-8C4D-9609-FDE44C1CFEAC}" srcOrd="0" destOrd="0" parTransId="{F07E98EA-0239-4148-A6AA-F3A38A4705A8}" sibTransId="{2CA54524-00DF-474F-A823-866FBF094921}"/>
    <dgm:cxn modelId="{2205E06E-B840-C841-BE7E-7163A8180100}" type="presOf" srcId="{807B5F4D-A7A1-CD45-BB91-259C2696BA48}" destId="{9599920C-0363-344A-855C-2FCF7AFC75E6}" srcOrd="0" destOrd="0" presId="urn:microsoft.com/office/officeart/2005/8/layout/vList2"/>
    <dgm:cxn modelId="{D0AF996F-D8EF-2B4D-81AD-6DA34CC79C51}" type="presOf" srcId="{FA50941C-7A8B-0B46-AB52-3D55BFD4F38D}" destId="{2F1B8244-CF8C-5940-A224-8B8CABA591E4}" srcOrd="0" destOrd="1" presId="urn:microsoft.com/office/officeart/2005/8/layout/vList2"/>
    <dgm:cxn modelId="{DEE61283-48E7-AC4A-BC53-32191E2AAEE9}" type="presOf" srcId="{66F54479-260A-EE4F-9CB0-8D2952DE76BF}" destId="{2F1B8244-CF8C-5940-A224-8B8CABA591E4}" srcOrd="0" destOrd="0" presId="urn:microsoft.com/office/officeart/2005/8/layout/vList2"/>
    <dgm:cxn modelId="{C0B87784-7A3B-EC42-9DBB-878AC171FC61}" srcId="{FCA3C364-D99C-E546-B70E-A4684CDCECA6}" destId="{4568B564-6495-EA4C-ADCF-654264390D2C}" srcOrd="1" destOrd="0" parTransId="{202D5BFD-5F31-5746-9DB0-92C4D223FE2D}" sibTransId="{C3D3DBFF-8F04-8E43-8C36-124EADE1CA82}"/>
    <dgm:cxn modelId="{0475B58B-083D-2543-8A87-1F528EC46EC9}" srcId="{CBEBE145-D9A2-8C4D-9609-FDE44C1CFEAC}" destId="{99894E50-0B5C-7646-A70B-C5FEA2370111}" srcOrd="0" destOrd="0" parTransId="{201E6A10-9354-8841-9D51-79E8B47F41BE}" sibTransId="{1CF9BB0B-5660-B64D-8379-B5213513E76E}"/>
    <dgm:cxn modelId="{BED8A6AC-035D-514F-A9EF-3CAE8E7EEDC9}" srcId="{FCA3C364-D99C-E546-B70E-A4684CDCECA6}" destId="{807B5F4D-A7A1-CD45-BB91-259C2696BA48}" srcOrd="0" destOrd="0" parTransId="{01EED10F-C797-7144-8B26-CC60650837F0}" sibTransId="{1150E7A5-3507-284A-9D70-C739D03172ED}"/>
    <dgm:cxn modelId="{B740DEBD-ABD9-AB43-A55D-7B729ACFC1C8}" type="presOf" srcId="{8BA78A9B-BC6A-6643-8ADE-12E99F3EE0C6}" destId="{1CE456E9-5583-7442-817E-C888690EE89D}" srcOrd="0" destOrd="1" presId="urn:microsoft.com/office/officeart/2005/8/layout/vList2"/>
    <dgm:cxn modelId="{A16756BE-9CB6-1746-AFC2-0ABDFBDAEF99}" srcId="{5CC9C063-6ACD-8244-A95E-E0ED23CD5E9A}" destId="{66F54479-260A-EE4F-9CB0-8D2952DE76BF}" srcOrd="0" destOrd="0" parTransId="{63D8195E-069B-B44A-A061-70CE3EC1C19C}" sibTransId="{6E913BFC-5463-CE42-B63B-E224762302F5}"/>
    <dgm:cxn modelId="{296536C6-B2E3-2D42-A06D-96D82B704B14}" type="presOf" srcId="{99894E50-0B5C-7646-A70B-C5FEA2370111}" destId="{1CE456E9-5583-7442-817E-C888690EE89D}" srcOrd="0" destOrd="0" presId="urn:microsoft.com/office/officeart/2005/8/layout/vList2"/>
    <dgm:cxn modelId="{24700BC8-1F70-9049-9DDF-2BA1D11DF6D1}" srcId="{5CC9C063-6ACD-8244-A95E-E0ED23CD5E9A}" destId="{FA50941C-7A8B-0B46-AB52-3D55BFD4F38D}" srcOrd="1" destOrd="0" parTransId="{18ED7BDF-1EAA-4C40-99C2-2A89773E28A1}" sibTransId="{3B020DBF-9665-6A4C-A412-D7AFADC94188}"/>
    <dgm:cxn modelId="{EB9E7FD0-51FE-F641-A166-FFE716791DFE}" type="presOf" srcId="{1E42ADB5-1314-7B46-8B65-C162E4C7F340}" destId="{1CE456E9-5583-7442-817E-C888690EE89D}" srcOrd="0" destOrd="3" presId="urn:microsoft.com/office/officeart/2005/8/layout/vList2"/>
    <dgm:cxn modelId="{8BFFA4D5-0C21-1741-8C28-AD76BFBCF459}" srcId="{CBEBE145-D9A2-8C4D-9609-FDE44C1CFEAC}" destId="{8BA78A9B-BC6A-6643-8ADE-12E99F3EE0C6}" srcOrd="1" destOrd="0" parTransId="{DA2241D6-957D-0448-B1C0-2F08382CD09C}" sibTransId="{632E0E4C-F0B0-0744-ABB6-F2DD7B4034E4}"/>
    <dgm:cxn modelId="{B27330F0-5FA1-0148-9E3F-3757725BAF4C}" type="presOf" srcId="{4568B564-6495-EA4C-ADCF-654264390D2C}" destId="{9599920C-0363-344A-855C-2FCF7AFC75E6}" srcOrd="0" destOrd="1" presId="urn:microsoft.com/office/officeart/2005/8/layout/vList2"/>
    <dgm:cxn modelId="{30F522F5-2CEC-CB41-8AB9-FE574E49BB0B}" type="presOf" srcId="{FCA3C364-D99C-E546-B70E-A4684CDCECA6}" destId="{92417E37-E489-024F-9744-FE57F78F32FB}" srcOrd="0" destOrd="0" presId="urn:microsoft.com/office/officeart/2005/8/layout/vList2"/>
    <dgm:cxn modelId="{75F41EFD-6C91-3046-9895-2CBBF94AF491}" type="presOf" srcId="{CBEBE145-D9A2-8C4D-9609-FDE44C1CFEAC}" destId="{73675455-87EB-0543-9B92-9BC79E187914}" srcOrd="0" destOrd="0" presId="urn:microsoft.com/office/officeart/2005/8/layout/vList2"/>
    <dgm:cxn modelId="{AFAF133D-0AA3-0D4C-94E0-0C5192561306}" type="presParOf" srcId="{6ACDE4F1-F0EC-8142-9644-D6338106A14A}" destId="{73675455-87EB-0543-9B92-9BC79E187914}" srcOrd="0" destOrd="0" presId="urn:microsoft.com/office/officeart/2005/8/layout/vList2"/>
    <dgm:cxn modelId="{DD8112BD-6FB3-424F-8C9D-A516650765C7}" type="presParOf" srcId="{6ACDE4F1-F0EC-8142-9644-D6338106A14A}" destId="{1CE456E9-5583-7442-817E-C888690EE89D}" srcOrd="1" destOrd="0" presId="urn:microsoft.com/office/officeart/2005/8/layout/vList2"/>
    <dgm:cxn modelId="{C8012534-A64A-504E-9ECC-34D52F5F030A}" type="presParOf" srcId="{6ACDE4F1-F0EC-8142-9644-D6338106A14A}" destId="{3C7D49AA-E209-F84D-BDE2-B705BE49EB52}" srcOrd="2" destOrd="0" presId="urn:microsoft.com/office/officeart/2005/8/layout/vList2"/>
    <dgm:cxn modelId="{50CB6DA8-9DFE-1143-AA87-DFD88E7C3D00}" type="presParOf" srcId="{6ACDE4F1-F0EC-8142-9644-D6338106A14A}" destId="{2F1B8244-CF8C-5940-A224-8B8CABA591E4}" srcOrd="3" destOrd="0" presId="urn:microsoft.com/office/officeart/2005/8/layout/vList2"/>
    <dgm:cxn modelId="{12DADB33-F950-EF4F-9F2A-3A3CA06A68C6}" type="presParOf" srcId="{6ACDE4F1-F0EC-8142-9644-D6338106A14A}" destId="{92417E37-E489-024F-9744-FE57F78F32FB}" srcOrd="4" destOrd="0" presId="urn:microsoft.com/office/officeart/2005/8/layout/vList2"/>
    <dgm:cxn modelId="{2FA0C1FF-3096-6545-815F-FE80280AB45E}" type="presParOf" srcId="{6ACDE4F1-F0EC-8142-9644-D6338106A14A}" destId="{9599920C-0363-344A-855C-2FCF7AFC75E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FA3FA4-30FA-744E-8BCB-65633F453AC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F4297C54-4CEF-9B43-8331-0388938EF3B9}">
      <dgm:prSet/>
      <dgm:spPr/>
      <dgm:t>
        <a:bodyPr/>
        <a:lstStyle/>
        <a:p>
          <a:r>
            <a:rPr lang="ru-RU"/>
            <a:t>Минимизация риска (матрица потерь может меняться со временем)</a:t>
          </a:r>
        </a:p>
      </dgm:t>
    </dgm:pt>
    <dgm:pt modelId="{E0FEBE41-1DB9-E84A-BE2C-38B2ABE5A932}" type="parTrans" cxnId="{6B422E90-C934-7448-ADB6-0061038FE2FC}">
      <dgm:prSet/>
      <dgm:spPr/>
      <dgm:t>
        <a:bodyPr/>
        <a:lstStyle/>
        <a:p>
          <a:endParaRPr lang="ru-RU"/>
        </a:p>
      </dgm:t>
    </dgm:pt>
    <dgm:pt modelId="{D94DCDE4-DD8C-D44D-B0D3-A01C439B2503}" type="sibTrans" cxnId="{6B422E90-C934-7448-ADB6-0061038FE2FC}">
      <dgm:prSet/>
      <dgm:spPr/>
      <dgm:t>
        <a:bodyPr/>
        <a:lstStyle/>
        <a:p>
          <a:endParaRPr lang="ru-RU"/>
        </a:p>
      </dgm:t>
    </dgm:pt>
    <dgm:pt modelId="{24EE6FC8-9EA7-9247-A778-A90AEA7AAA07}">
      <dgm:prSet/>
      <dgm:spPr/>
      <dgm:t>
        <a:bodyPr/>
        <a:lstStyle/>
        <a:p>
          <a:r>
            <a:rPr lang="ru-RU"/>
            <a:t>Опция «Не принимать решение»</a:t>
          </a:r>
        </a:p>
      </dgm:t>
    </dgm:pt>
    <dgm:pt modelId="{CBB013A2-0651-FA46-A064-1FD6A3973248}" type="parTrans" cxnId="{BD258BBB-AAC1-D349-9FB0-C2A2F4869487}">
      <dgm:prSet/>
      <dgm:spPr/>
      <dgm:t>
        <a:bodyPr/>
        <a:lstStyle/>
        <a:p>
          <a:endParaRPr lang="ru-RU"/>
        </a:p>
      </dgm:t>
    </dgm:pt>
    <dgm:pt modelId="{EE06525D-1DF8-DF4E-AB82-F08D09097E0B}" type="sibTrans" cxnId="{BD258BBB-AAC1-D349-9FB0-C2A2F4869487}">
      <dgm:prSet/>
      <dgm:spPr/>
      <dgm:t>
        <a:bodyPr/>
        <a:lstStyle/>
        <a:p>
          <a:endParaRPr lang="ru-RU"/>
        </a:p>
      </dgm:t>
    </dgm:pt>
    <dgm:pt modelId="{1A5ED113-1573-B44E-B60D-5306CDF9CBFF}">
      <dgm:prSet/>
      <dgm:spPr/>
      <dgm:t>
        <a:bodyPr/>
        <a:lstStyle/>
        <a:p>
          <a:r>
            <a:rPr lang="ru-RU"/>
            <a:t>Несбалансированные априорные классы. </a:t>
          </a:r>
        </a:p>
      </dgm:t>
    </dgm:pt>
    <dgm:pt modelId="{317EA748-ACDA-DA42-8C8A-1A20944C005D}" type="parTrans" cxnId="{0E538A31-386F-4646-B0EF-04CFB4BCA697}">
      <dgm:prSet/>
      <dgm:spPr/>
      <dgm:t>
        <a:bodyPr/>
        <a:lstStyle/>
        <a:p>
          <a:endParaRPr lang="ru-RU"/>
        </a:p>
      </dgm:t>
    </dgm:pt>
    <dgm:pt modelId="{2EBAAFFF-9FE8-E54C-9526-F9ACC0B39C85}" type="sibTrans" cxnId="{0E538A31-386F-4646-B0EF-04CFB4BCA697}">
      <dgm:prSet/>
      <dgm:spPr/>
      <dgm:t>
        <a:bodyPr/>
        <a:lstStyle/>
        <a:p>
          <a:endParaRPr lang="ru-RU"/>
        </a:p>
      </dgm:t>
    </dgm:pt>
    <dgm:pt modelId="{ACD987BB-4677-F44E-A8FB-28598FC20EFF}">
      <dgm:prSet/>
      <dgm:spPr/>
      <dgm:t>
        <a:bodyPr/>
        <a:lstStyle/>
        <a:p>
          <a:r>
            <a:rPr lang="ru-RU" dirty="0"/>
            <a:t>Рассмотрим нашу медицинскую рентгенологическую задачу еще раз и предположим, что мы собрали большое количество рентгеновских снимков населения в целом для использования в качестве обучающих данных с целью создания автоматизированной системы скрининга. Поскольку рак встречается редко среди населения в целом, то если бы мы использовали такой набор данных для обучения адаптивной модели, мы могли бы столкнуться с серьезными трудностями из-за небольшой доли класса рака. Например, классификатор, который назначает каждую точку нормальному классу, уже достиг бы 99,9% точности, и было бы трудно избежать этого тривиального решения. Кроме того, даже большой набор данных будет содержать очень мало примеров рентгеновских снимков, соответствующих раку, и поэтому алгоритм обучения не будет подвергаться широкому диапазону примеров таких изображений и, следовательно, вряд ли будет хорошо обобщать. Сбалансированный набор данных, в котором мы выбрали равное количество примеров из каждого из классов, позволил бы нам найти более точную модель. Однако затем нам необходимо компенсировать эффекты наших модификаций обучающих данных. Из теоремы Байеса мы видим, что апостериорные вероятности пропорциональны априорным вероятностям, которые мы можем интерпретировать как доли точек в каждом классе. Поэтому мы можем просто взять апостериорные вероятности, полученные из нашего искусственно сбалансированного набора данных, и сначала разделить их на доли классов в этом наборе данных, а затем умножить на доли классов в генеральной совокупности, к которой мы хотим применить модель. Наконец, нам необходимо выполнить нормализацию, чтобы гарантировать, что сумма новых апостериорных вероятностей равна единице. Обратите внимание, что эту процедуру нельзя применить, если мы обучили дискриминантную функцию напрямую, а не определяли апостериорные вероятности.</a:t>
          </a:r>
        </a:p>
      </dgm:t>
    </dgm:pt>
    <dgm:pt modelId="{B1A8F85C-4AF0-424B-9B9D-6C6FC3A1F231}" type="parTrans" cxnId="{4262355D-F49F-3C40-A89E-59150EB1E192}">
      <dgm:prSet/>
      <dgm:spPr/>
      <dgm:t>
        <a:bodyPr/>
        <a:lstStyle/>
        <a:p>
          <a:endParaRPr lang="ru-RU"/>
        </a:p>
      </dgm:t>
    </dgm:pt>
    <dgm:pt modelId="{33A64003-7E5E-2741-95D3-EFBAEA6AA776}" type="sibTrans" cxnId="{4262355D-F49F-3C40-A89E-59150EB1E192}">
      <dgm:prSet/>
      <dgm:spPr/>
      <dgm:t>
        <a:bodyPr/>
        <a:lstStyle/>
        <a:p>
          <a:endParaRPr lang="ru-RU"/>
        </a:p>
      </dgm:t>
    </dgm:pt>
    <dgm:pt modelId="{D2CF86B7-069C-4444-B51C-7FDACE391587}">
      <dgm:prSet/>
      <dgm:spPr/>
      <dgm:t>
        <a:bodyPr/>
        <a:lstStyle/>
        <a:p>
          <a:r>
            <a:rPr lang="ru-RU"/>
            <a:t>Объединение моделей. </a:t>
          </a:r>
        </a:p>
      </dgm:t>
    </dgm:pt>
    <dgm:pt modelId="{214663D9-E1C9-7A47-A455-00BFB8A780E0}" type="parTrans" cxnId="{C71BFA1F-0518-F24A-9CFB-32CC230E442F}">
      <dgm:prSet/>
      <dgm:spPr/>
      <dgm:t>
        <a:bodyPr/>
        <a:lstStyle/>
        <a:p>
          <a:endParaRPr lang="ru-RU"/>
        </a:p>
      </dgm:t>
    </dgm:pt>
    <dgm:pt modelId="{A6D473CE-59ED-E149-AAF2-B404271A6C37}" type="sibTrans" cxnId="{C71BFA1F-0518-F24A-9CFB-32CC230E442F}">
      <dgm:prSet/>
      <dgm:spPr/>
      <dgm:t>
        <a:bodyPr/>
        <a:lstStyle/>
        <a:p>
          <a:endParaRPr lang="ru-RU"/>
        </a:p>
      </dgm:t>
    </dgm:pt>
    <dgm:pt modelId="{38675B32-2477-F34B-9A3B-01F303F94327}">
      <dgm:prSet/>
      <dgm:spPr/>
      <dgm:t>
        <a:bodyPr/>
        <a:lstStyle/>
        <a:p>
          <a:r>
            <a:rPr lang="ru-RU" dirty="0"/>
            <a:t>Для сложных приложений мы, возможно, захотим разбить задачу на ряд меньших подзадач, каждая из которых может решаться отдельным модулем. Например, в гипотетической проблеме медицинского диагноза у нас может быть информация, полученная из анализов крови, а также по рентгеновским снимкам. Вместо того чтобы объединять всю эту не­ однородную информацию в одном огромном пространстве входных данных, может быть более эффективным создание одной системы для интерпретации рентгеновских изображений и другой для интерпретации показателей крови. Поскольку каждая из двух моделей дает апостериорные вероятности для классов, мы можем систематически комбинировать выходы с использованием правил теории вероятностей. </a:t>
          </a:r>
        </a:p>
      </dgm:t>
    </dgm:pt>
    <dgm:pt modelId="{40BEFD25-CC5D-E443-B213-B0FD42FF4F97}" type="parTrans" cxnId="{58AEB22B-ADAF-264F-88CD-ADAE04D58952}">
      <dgm:prSet/>
      <dgm:spPr/>
      <dgm:t>
        <a:bodyPr/>
        <a:lstStyle/>
        <a:p>
          <a:endParaRPr lang="ru-RU"/>
        </a:p>
      </dgm:t>
    </dgm:pt>
    <dgm:pt modelId="{578A76DC-FAA7-C747-9635-80A404C7F317}" type="sibTrans" cxnId="{58AEB22B-ADAF-264F-88CD-ADAE04D58952}">
      <dgm:prSet/>
      <dgm:spPr/>
      <dgm:t>
        <a:bodyPr/>
        <a:lstStyle/>
        <a:p>
          <a:endParaRPr lang="ru-RU"/>
        </a:p>
      </dgm:t>
    </dgm:pt>
    <dgm:pt modelId="{AB8A86E8-FDCC-A443-8731-41F11164FFFC}" type="pres">
      <dgm:prSet presAssocID="{7BFA3FA4-30FA-744E-8BCB-65633F453AC1}" presName="linear" presStyleCnt="0">
        <dgm:presLayoutVars>
          <dgm:animLvl val="lvl"/>
          <dgm:resizeHandles val="exact"/>
        </dgm:presLayoutVars>
      </dgm:prSet>
      <dgm:spPr/>
    </dgm:pt>
    <dgm:pt modelId="{F6F56470-B2E3-5C4F-A36E-56EADF9FD42A}" type="pres">
      <dgm:prSet presAssocID="{F4297C54-4CEF-9B43-8331-0388938EF3B9}" presName="parentText" presStyleLbl="node1" presStyleIdx="0" presStyleCnt="4">
        <dgm:presLayoutVars>
          <dgm:chMax val="0"/>
          <dgm:bulletEnabled val="1"/>
        </dgm:presLayoutVars>
      </dgm:prSet>
      <dgm:spPr/>
    </dgm:pt>
    <dgm:pt modelId="{35265E8D-F171-B345-BFE6-81170C5897FC}" type="pres">
      <dgm:prSet presAssocID="{D94DCDE4-DD8C-D44D-B0D3-A01C439B2503}" presName="spacer" presStyleCnt="0"/>
      <dgm:spPr/>
    </dgm:pt>
    <dgm:pt modelId="{9680B60C-D4EE-A748-9C84-69AE2BBE4C8B}" type="pres">
      <dgm:prSet presAssocID="{24EE6FC8-9EA7-9247-A778-A90AEA7AAA07}" presName="parentText" presStyleLbl="node1" presStyleIdx="1" presStyleCnt="4">
        <dgm:presLayoutVars>
          <dgm:chMax val="0"/>
          <dgm:bulletEnabled val="1"/>
        </dgm:presLayoutVars>
      </dgm:prSet>
      <dgm:spPr/>
    </dgm:pt>
    <dgm:pt modelId="{A2F0AA2F-FE8C-CD4A-8A0C-258B09BCD171}" type="pres">
      <dgm:prSet presAssocID="{EE06525D-1DF8-DF4E-AB82-F08D09097E0B}" presName="spacer" presStyleCnt="0"/>
      <dgm:spPr/>
    </dgm:pt>
    <dgm:pt modelId="{FB4D16E8-D039-0240-81FB-460BD22723D3}" type="pres">
      <dgm:prSet presAssocID="{1A5ED113-1573-B44E-B60D-5306CDF9CBFF}" presName="parentText" presStyleLbl="node1" presStyleIdx="2" presStyleCnt="4">
        <dgm:presLayoutVars>
          <dgm:chMax val="0"/>
          <dgm:bulletEnabled val="1"/>
        </dgm:presLayoutVars>
      </dgm:prSet>
      <dgm:spPr/>
    </dgm:pt>
    <dgm:pt modelId="{3B4FBB4B-7100-BD4F-8947-46811003D0A1}" type="pres">
      <dgm:prSet presAssocID="{1A5ED113-1573-B44E-B60D-5306CDF9CBFF}" presName="childText" presStyleLbl="revTx" presStyleIdx="0" presStyleCnt="2">
        <dgm:presLayoutVars>
          <dgm:bulletEnabled val="1"/>
        </dgm:presLayoutVars>
      </dgm:prSet>
      <dgm:spPr/>
    </dgm:pt>
    <dgm:pt modelId="{A11BF13B-E684-2A46-864B-2579A8741F02}" type="pres">
      <dgm:prSet presAssocID="{D2CF86B7-069C-4444-B51C-7FDACE391587}" presName="parentText" presStyleLbl="node1" presStyleIdx="3" presStyleCnt="4">
        <dgm:presLayoutVars>
          <dgm:chMax val="0"/>
          <dgm:bulletEnabled val="1"/>
        </dgm:presLayoutVars>
      </dgm:prSet>
      <dgm:spPr/>
    </dgm:pt>
    <dgm:pt modelId="{D1A460FA-6603-214C-B32F-5B7CD954A2C1}" type="pres">
      <dgm:prSet presAssocID="{D2CF86B7-069C-4444-B51C-7FDACE391587}" presName="childText" presStyleLbl="revTx" presStyleIdx="1" presStyleCnt="2">
        <dgm:presLayoutVars>
          <dgm:bulletEnabled val="1"/>
        </dgm:presLayoutVars>
      </dgm:prSet>
      <dgm:spPr/>
    </dgm:pt>
  </dgm:ptLst>
  <dgm:cxnLst>
    <dgm:cxn modelId="{C71BFA1F-0518-F24A-9CFB-32CC230E442F}" srcId="{7BFA3FA4-30FA-744E-8BCB-65633F453AC1}" destId="{D2CF86B7-069C-4444-B51C-7FDACE391587}" srcOrd="3" destOrd="0" parTransId="{214663D9-E1C9-7A47-A455-00BFB8A780E0}" sibTransId="{A6D473CE-59ED-E149-AAF2-B404271A6C37}"/>
    <dgm:cxn modelId="{BFED7B28-4925-6442-B7D6-5FDB2387A299}" type="presOf" srcId="{38675B32-2477-F34B-9A3B-01F303F94327}" destId="{D1A460FA-6603-214C-B32F-5B7CD954A2C1}" srcOrd="0" destOrd="0" presId="urn:microsoft.com/office/officeart/2005/8/layout/vList2"/>
    <dgm:cxn modelId="{58AEB22B-ADAF-264F-88CD-ADAE04D58952}" srcId="{D2CF86B7-069C-4444-B51C-7FDACE391587}" destId="{38675B32-2477-F34B-9A3B-01F303F94327}" srcOrd="0" destOrd="0" parTransId="{40BEFD25-CC5D-E443-B213-B0FD42FF4F97}" sibTransId="{578A76DC-FAA7-C747-9635-80A404C7F317}"/>
    <dgm:cxn modelId="{53B2422E-320B-5D4A-95DD-F0A52366DBAC}" type="presOf" srcId="{1A5ED113-1573-B44E-B60D-5306CDF9CBFF}" destId="{FB4D16E8-D039-0240-81FB-460BD22723D3}" srcOrd="0" destOrd="0" presId="urn:microsoft.com/office/officeart/2005/8/layout/vList2"/>
    <dgm:cxn modelId="{0E538A31-386F-4646-B0EF-04CFB4BCA697}" srcId="{7BFA3FA4-30FA-744E-8BCB-65633F453AC1}" destId="{1A5ED113-1573-B44E-B60D-5306CDF9CBFF}" srcOrd="2" destOrd="0" parTransId="{317EA748-ACDA-DA42-8C8A-1A20944C005D}" sibTransId="{2EBAAFFF-9FE8-E54C-9526-F9ACC0B39C85}"/>
    <dgm:cxn modelId="{C8745A40-92E5-FD4E-B99B-FBE6E55B50BB}" type="presOf" srcId="{D2CF86B7-069C-4444-B51C-7FDACE391587}" destId="{A11BF13B-E684-2A46-864B-2579A8741F02}" srcOrd="0" destOrd="0" presId="urn:microsoft.com/office/officeart/2005/8/layout/vList2"/>
    <dgm:cxn modelId="{4262355D-F49F-3C40-A89E-59150EB1E192}" srcId="{1A5ED113-1573-B44E-B60D-5306CDF9CBFF}" destId="{ACD987BB-4677-F44E-A8FB-28598FC20EFF}" srcOrd="0" destOrd="0" parTransId="{B1A8F85C-4AF0-424B-9B9D-6C6FC3A1F231}" sibTransId="{33A64003-7E5E-2741-95D3-EFBAEA6AA776}"/>
    <dgm:cxn modelId="{9BA1AC6D-6C55-D243-AC88-68C07EAAA9EB}" type="presOf" srcId="{F4297C54-4CEF-9B43-8331-0388938EF3B9}" destId="{F6F56470-B2E3-5C4F-A36E-56EADF9FD42A}" srcOrd="0" destOrd="0" presId="urn:microsoft.com/office/officeart/2005/8/layout/vList2"/>
    <dgm:cxn modelId="{6B422E90-C934-7448-ADB6-0061038FE2FC}" srcId="{7BFA3FA4-30FA-744E-8BCB-65633F453AC1}" destId="{F4297C54-4CEF-9B43-8331-0388938EF3B9}" srcOrd="0" destOrd="0" parTransId="{E0FEBE41-1DB9-E84A-BE2C-38B2ABE5A932}" sibTransId="{D94DCDE4-DD8C-D44D-B0D3-A01C439B2503}"/>
    <dgm:cxn modelId="{34355992-A0FD-174C-B27A-CBCE7D217E22}" type="presOf" srcId="{7BFA3FA4-30FA-744E-8BCB-65633F453AC1}" destId="{AB8A86E8-FDCC-A443-8731-41F11164FFFC}" srcOrd="0" destOrd="0" presId="urn:microsoft.com/office/officeart/2005/8/layout/vList2"/>
    <dgm:cxn modelId="{5C0407B5-E83B-D14C-9506-64824FC7945C}" type="presOf" srcId="{24EE6FC8-9EA7-9247-A778-A90AEA7AAA07}" destId="{9680B60C-D4EE-A748-9C84-69AE2BBE4C8B}" srcOrd="0" destOrd="0" presId="urn:microsoft.com/office/officeart/2005/8/layout/vList2"/>
    <dgm:cxn modelId="{BD258BBB-AAC1-D349-9FB0-C2A2F4869487}" srcId="{7BFA3FA4-30FA-744E-8BCB-65633F453AC1}" destId="{24EE6FC8-9EA7-9247-A778-A90AEA7AAA07}" srcOrd="1" destOrd="0" parTransId="{CBB013A2-0651-FA46-A064-1FD6A3973248}" sibTransId="{EE06525D-1DF8-DF4E-AB82-F08D09097E0B}"/>
    <dgm:cxn modelId="{5CDDC6F0-7ACC-D14E-8690-24CF609B0E98}" type="presOf" srcId="{ACD987BB-4677-F44E-A8FB-28598FC20EFF}" destId="{3B4FBB4B-7100-BD4F-8947-46811003D0A1}" srcOrd="0" destOrd="0" presId="urn:microsoft.com/office/officeart/2005/8/layout/vList2"/>
    <dgm:cxn modelId="{28E0929E-9133-9C44-9FC1-4970AA95B005}" type="presParOf" srcId="{AB8A86E8-FDCC-A443-8731-41F11164FFFC}" destId="{F6F56470-B2E3-5C4F-A36E-56EADF9FD42A}" srcOrd="0" destOrd="0" presId="urn:microsoft.com/office/officeart/2005/8/layout/vList2"/>
    <dgm:cxn modelId="{0EE0290B-EF8E-DA4E-ACFB-397FE8A40A33}" type="presParOf" srcId="{AB8A86E8-FDCC-A443-8731-41F11164FFFC}" destId="{35265E8D-F171-B345-BFE6-81170C5897FC}" srcOrd="1" destOrd="0" presId="urn:microsoft.com/office/officeart/2005/8/layout/vList2"/>
    <dgm:cxn modelId="{46924DF7-1F16-264E-80C5-3676F4539C15}" type="presParOf" srcId="{AB8A86E8-FDCC-A443-8731-41F11164FFFC}" destId="{9680B60C-D4EE-A748-9C84-69AE2BBE4C8B}" srcOrd="2" destOrd="0" presId="urn:microsoft.com/office/officeart/2005/8/layout/vList2"/>
    <dgm:cxn modelId="{F98D342D-D539-714B-9190-FE08FBAB50CB}" type="presParOf" srcId="{AB8A86E8-FDCC-A443-8731-41F11164FFFC}" destId="{A2F0AA2F-FE8C-CD4A-8A0C-258B09BCD171}" srcOrd="3" destOrd="0" presId="urn:microsoft.com/office/officeart/2005/8/layout/vList2"/>
    <dgm:cxn modelId="{9A79DD54-89EC-7046-A4F7-271A10CB731A}" type="presParOf" srcId="{AB8A86E8-FDCC-A443-8731-41F11164FFFC}" destId="{FB4D16E8-D039-0240-81FB-460BD22723D3}" srcOrd="4" destOrd="0" presId="urn:microsoft.com/office/officeart/2005/8/layout/vList2"/>
    <dgm:cxn modelId="{B490FC73-EE05-7647-A277-9BE4FAD207EC}" type="presParOf" srcId="{AB8A86E8-FDCC-A443-8731-41F11164FFFC}" destId="{3B4FBB4B-7100-BD4F-8947-46811003D0A1}" srcOrd="5" destOrd="0" presId="urn:microsoft.com/office/officeart/2005/8/layout/vList2"/>
    <dgm:cxn modelId="{BEECA3F3-324E-F24F-B287-1955657925F9}" type="presParOf" srcId="{AB8A86E8-FDCC-A443-8731-41F11164FFFC}" destId="{A11BF13B-E684-2A46-864B-2579A8741F02}" srcOrd="6" destOrd="0" presId="urn:microsoft.com/office/officeart/2005/8/layout/vList2"/>
    <dgm:cxn modelId="{E4DED9E5-83A4-9746-AA57-46FFEF5BA376}" type="presParOf" srcId="{AB8A86E8-FDCC-A443-8731-41F11164FFFC}" destId="{D1A460FA-6603-214C-B32F-5B7CD954A2C1}"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4551D-A56F-7343-9221-15AF24E65234}">
      <dsp:nvSpPr>
        <dsp:cNvPr id="0" name=""/>
        <dsp:cNvSpPr/>
      </dsp:nvSpPr>
      <dsp:spPr>
        <a:xfrm>
          <a:off x="0" y="63189"/>
          <a:ext cx="7886700" cy="20779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ru-RU" sz="2400" kern="1200"/>
            <a:t>Говорят, что </a:t>
          </a:r>
          <a:r>
            <a:rPr lang="ru-RU" sz="2400" i="1" kern="1200"/>
            <a:t>компьютерная программа обучается на опыте </a:t>
          </a:r>
          <a:r>
            <a:rPr lang="en-US" sz="2400" i="1" kern="1200"/>
            <a:t>E</a:t>
          </a:r>
          <a:r>
            <a:rPr lang="en-US" sz="2400" kern="1200"/>
            <a:t> </a:t>
          </a:r>
          <a:r>
            <a:rPr lang="ru-RU" sz="2400" kern="1200"/>
            <a:t>относительно некоторого класса задач </a:t>
          </a:r>
          <a:r>
            <a:rPr lang="en-US" sz="2400" i="1" kern="1200"/>
            <a:t>T</a:t>
          </a:r>
          <a:r>
            <a:rPr lang="en-US" sz="2400" kern="1200"/>
            <a:t> </a:t>
          </a:r>
          <a:r>
            <a:rPr lang="ru-RU" sz="2400" kern="1200"/>
            <a:t>и меры качества </a:t>
          </a:r>
          <a:r>
            <a:rPr lang="en-US" sz="2400" i="1" kern="1200"/>
            <a:t>P</a:t>
          </a:r>
          <a:r>
            <a:rPr lang="en-US" sz="2400" kern="1200"/>
            <a:t>, </a:t>
          </a:r>
          <a:r>
            <a:rPr lang="ru-RU" sz="2400" kern="1200"/>
            <a:t>если ее качество на задачах, принадлежащих </a:t>
          </a:r>
          <a:r>
            <a:rPr lang="en-US" sz="2400" i="1" kern="1200"/>
            <a:t>T</a:t>
          </a:r>
          <a:r>
            <a:rPr lang="en-US" sz="2400" kern="1200"/>
            <a:t>, </a:t>
          </a:r>
          <a:r>
            <a:rPr lang="ru-RU" sz="2400" kern="1200"/>
            <a:t>измеренное в соответствии с </a:t>
          </a:r>
          <a:r>
            <a:rPr lang="en-US" sz="2400" i="1" kern="1200"/>
            <a:t>P</a:t>
          </a:r>
          <a:r>
            <a:rPr lang="en-US" sz="2400" kern="1200"/>
            <a:t>, </a:t>
          </a:r>
          <a:r>
            <a:rPr lang="ru-RU" sz="2400" kern="1200"/>
            <a:t>улучшается с увеличением опыта </a:t>
          </a:r>
          <a:r>
            <a:rPr lang="en-US" sz="2400" i="1" kern="1200"/>
            <a:t>E</a:t>
          </a:r>
          <a:r>
            <a:rPr lang="ru-RU" sz="2400" kern="1200"/>
            <a:t>.</a:t>
          </a:r>
        </a:p>
      </dsp:txBody>
      <dsp:txXfrm>
        <a:off x="101436" y="164625"/>
        <a:ext cx="7683828" cy="1875047"/>
      </dsp:txXfrm>
    </dsp:sp>
    <dsp:sp modelId="{62F92D7C-025A-8E4E-848B-4BC0B9482EB0}">
      <dsp:nvSpPr>
        <dsp:cNvPr id="0" name=""/>
        <dsp:cNvSpPr/>
      </dsp:nvSpPr>
      <dsp:spPr>
        <a:xfrm>
          <a:off x="0" y="2210229"/>
          <a:ext cx="7886700" cy="20779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ru-RU" sz="2400" kern="1200"/>
            <a:t>Алгоритмы машинного обучения создают модель на основе выборочных данных, известных как «обучающие данные», чтобы делать прогнозы или предлагать решения, не будучи явно запрограммированными на это.</a:t>
          </a:r>
        </a:p>
      </dsp:txBody>
      <dsp:txXfrm>
        <a:off x="101436" y="2311665"/>
        <a:ext cx="7683828" cy="18750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8A8C5-0D4A-0F48-8E4C-AD53371064C2}">
      <dsp:nvSpPr>
        <dsp:cNvPr id="0" name=""/>
        <dsp:cNvSpPr/>
      </dsp:nvSpPr>
      <dsp:spPr>
        <a:xfrm>
          <a:off x="4194894" y="2338767"/>
          <a:ext cx="2967918" cy="515093"/>
        </a:xfrm>
        <a:custGeom>
          <a:avLst/>
          <a:gdLst/>
          <a:ahLst/>
          <a:cxnLst/>
          <a:rect l="0" t="0" r="0" b="0"/>
          <a:pathLst>
            <a:path>
              <a:moveTo>
                <a:pt x="0" y="0"/>
              </a:moveTo>
              <a:lnTo>
                <a:pt x="0" y="257546"/>
              </a:lnTo>
              <a:lnTo>
                <a:pt x="2967918" y="257546"/>
              </a:lnTo>
              <a:lnTo>
                <a:pt x="2967918" y="5150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92CC60-F287-8D4B-9AB2-CECD026B3F59}">
      <dsp:nvSpPr>
        <dsp:cNvPr id="0" name=""/>
        <dsp:cNvSpPr/>
      </dsp:nvSpPr>
      <dsp:spPr>
        <a:xfrm>
          <a:off x="4149174" y="2338767"/>
          <a:ext cx="91440" cy="515093"/>
        </a:xfrm>
        <a:custGeom>
          <a:avLst/>
          <a:gdLst/>
          <a:ahLst/>
          <a:cxnLst/>
          <a:rect l="0" t="0" r="0" b="0"/>
          <a:pathLst>
            <a:path>
              <a:moveTo>
                <a:pt x="45720" y="0"/>
              </a:moveTo>
              <a:lnTo>
                <a:pt x="45720" y="5150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3AE59E-97C2-464E-B037-FAEC4F81D1D1}">
      <dsp:nvSpPr>
        <dsp:cNvPr id="0" name=""/>
        <dsp:cNvSpPr/>
      </dsp:nvSpPr>
      <dsp:spPr>
        <a:xfrm>
          <a:off x="1226975" y="2338767"/>
          <a:ext cx="2967918" cy="515093"/>
        </a:xfrm>
        <a:custGeom>
          <a:avLst/>
          <a:gdLst/>
          <a:ahLst/>
          <a:cxnLst/>
          <a:rect l="0" t="0" r="0" b="0"/>
          <a:pathLst>
            <a:path>
              <a:moveTo>
                <a:pt x="2967918" y="0"/>
              </a:moveTo>
              <a:lnTo>
                <a:pt x="2967918" y="257546"/>
              </a:lnTo>
              <a:lnTo>
                <a:pt x="0" y="257546"/>
              </a:lnTo>
              <a:lnTo>
                <a:pt x="0" y="5150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08F0B9-8D06-4541-815C-7B1990E0F908}">
      <dsp:nvSpPr>
        <dsp:cNvPr id="0" name=""/>
        <dsp:cNvSpPr/>
      </dsp:nvSpPr>
      <dsp:spPr>
        <a:xfrm>
          <a:off x="2968481" y="1112355"/>
          <a:ext cx="2452824" cy="1226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ru-RU" sz="1900" kern="1200" dirty="0"/>
            <a:t>Машинное обучение</a:t>
          </a:r>
        </a:p>
      </dsp:txBody>
      <dsp:txXfrm>
        <a:off x="2968481" y="1112355"/>
        <a:ext cx="2452824" cy="1226412"/>
      </dsp:txXfrm>
    </dsp:sp>
    <dsp:sp modelId="{F97AE900-9DB1-4E42-9554-9580C6F9C767}">
      <dsp:nvSpPr>
        <dsp:cNvPr id="0" name=""/>
        <dsp:cNvSpPr/>
      </dsp:nvSpPr>
      <dsp:spPr>
        <a:xfrm>
          <a:off x="563" y="2853861"/>
          <a:ext cx="2452824" cy="1226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ru-RU" sz="1900" kern="1200" dirty="0"/>
            <a:t>Обучение с учителем</a:t>
          </a:r>
        </a:p>
        <a:p>
          <a:pPr marL="0" lvl="0" indent="0" algn="ctr" defTabSz="844550">
            <a:lnSpc>
              <a:spcPct val="90000"/>
            </a:lnSpc>
            <a:spcBef>
              <a:spcPct val="0"/>
            </a:spcBef>
            <a:spcAft>
              <a:spcPct val="35000"/>
            </a:spcAft>
            <a:buNone/>
          </a:pPr>
          <a:r>
            <a:rPr lang="ru-RU" sz="1900" kern="1200" dirty="0"/>
            <a:t>(</a:t>
          </a:r>
          <a:r>
            <a:rPr lang="en-US" sz="1900" kern="1200" dirty="0"/>
            <a:t>Supervised</a:t>
          </a:r>
          <a:r>
            <a:rPr lang="ru-RU" sz="1900" kern="1200" dirty="0"/>
            <a:t>)</a:t>
          </a:r>
        </a:p>
      </dsp:txBody>
      <dsp:txXfrm>
        <a:off x="563" y="2853861"/>
        <a:ext cx="2452824" cy="1226412"/>
      </dsp:txXfrm>
    </dsp:sp>
    <dsp:sp modelId="{EF33EFF4-6893-9A46-A244-D26FF86EEADF}">
      <dsp:nvSpPr>
        <dsp:cNvPr id="0" name=""/>
        <dsp:cNvSpPr/>
      </dsp:nvSpPr>
      <dsp:spPr>
        <a:xfrm>
          <a:off x="2968481" y="2853861"/>
          <a:ext cx="2452824" cy="1226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ru-RU" sz="1900" kern="1200" dirty="0"/>
            <a:t>Обучение без учителя</a:t>
          </a:r>
          <a:endParaRPr lang="en-US" sz="1900" kern="1200" dirty="0"/>
        </a:p>
        <a:p>
          <a:pPr marL="0" lvl="0" indent="0" algn="ctr" defTabSz="844550">
            <a:lnSpc>
              <a:spcPct val="90000"/>
            </a:lnSpc>
            <a:spcBef>
              <a:spcPct val="0"/>
            </a:spcBef>
            <a:spcAft>
              <a:spcPct val="35000"/>
            </a:spcAft>
            <a:buNone/>
          </a:pPr>
          <a:r>
            <a:rPr lang="ru-RU" sz="1900" kern="1200" dirty="0"/>
            <a:t>(</a:t>
          </a:r>
          <a:r>
            <a:rPr lang="en-US" sz="1900" kern="1200" dirty="0"/>
            <a:t>Unsupervised</a:t>
          </a:r>
          <a:r>
            <a:rPr lang="ru-RU" sz="1900" kern="1200" dirty="0"/>
            <a:t>)</a:t>
          </a:r>
        </a:p>
      </dsp:txBody>
      <dsp:txXfrm>
        <a:off x="2968481" y="2853861"/>
        <a:ext cx="2452824" cy="1226412"/>
      </dsp:txXfrm>
    </dsp:sp>
    <dsp:sp modelId="{C7355EA6-372A-7C4B-A64A-BFA911CC8D09}">
      <dsp:nvSpPr>
        <dsp:cNvPr id="0" name=""/>
        <dsp:cNvSpPr/>
      </dsp:nvSpPr>
      <dsp:spPr>
        <a:xfrm>
          <a:off x="5936399" y="2853861"/>
          <a:ext cx="2452824" cy="1226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ru-RU" sz="1900" kern="1200" dirty="0"/>
            <a:t>Обучение с подкреплением</a:t>
          </a:r>
          <a:endParaRPr lang="en-US" sz="1900" kern="1200" dirty="0"/>
        </a:p>
        <a:p>
          <a:pPr marL="0" lvl="0" indent="0" algn="ctr" defTabSz="844550">
            <a:lnSpc>
              <a:spcPct val="90000"/>
            </a:lnSpc>
            <a:spcBef>
              <a:spcPct val="0"/>
            </a:spcBef>
            <a:spcAft>
              <a:spcPct val="35000"/>
            </a:spcAft>
            <a:buNone/>
          </a:pPr>
          <a:r>
            <a:rPr lang="en-US" sz="1900" kern="1200" dirty="0"/>
            <a:t>(Reinforcement learning)</a:t>
          </a:r>
          <a:endParaRPr lang="ru-RU" sz="1900" kern="1200" dirty="0"/>
        </a:p>
      </dsp:txBody>
      <dsp:txXfrm>
        <a:off x="5936399" y="2853861"/>
        <a:ext cx="2452824" cy="12264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77194-F702-1645-82E0-DE5C4FCF1718}">
      <dsp:nvSpPr>
        <dsp:cNvPr id="0" name=""/>
        <dsp:cNvSpPr/>
      </dsp:nvSpPr>
      <dsp:spPr>
        <a:xfrm>
          <a:off x="0" y="6346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Регрессия</a:t>
          </a:r>
        </a:p>
      </dsp:txBody>
      <dsp:txXfrm>
        <a:off x="42151" y="105619"/>
        <a:ext cx="7802398" cy="779158"/>
      </dsp:txXfrm>
    </dsp:sp>
    <dsp:sp modelId="{6B2DA9EE-7D78-894C-B48C-6D479108FC99}">
      <dsp:nvSpPr>
        <dsp:cNvPr id="0" name=""/>
        <dsp:cNvSpPr/>
      </dsp:nvSpPr>
      <dsp:spPr>
        <a:xfrm>
          <a:off x="0" y="103060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Классификация</a:t>
          </a:r>
        </a:p>
      </dsp:txBody>
      <dsp:txXfrm>
        <a:off x="42151" y="1072759"/>
        <a:ext cx="7802398" cy="779158"/>
      </dsp:txXfrm>
    </dsp:sp>
    <dsp:sp modelId="{6BE0DB6D-A2BB-2848-B343-1B50777E7663}">
      <dsp:nvSpPr>
        <dsp:cNvPr id="0" name=""/>
        <dsp:cNvSpPr/>
      </dsp:nvSpPr>
      <dsp:spPr>
        <a:xfrm>
          <a:off x="0" y="199774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Ранжирование</a:t>
          </a:r>
        </a:p>
      </dsp:txBody>
      <dsp:txXfrm>
        <a:off x="42151" y="2039899"/>
        <a:ext cx="7802398" cy="779158"/>
      </dsp:txXfrm>
    </dsp:sp>
    <dsp:sp modelId="{10E34177-5FC6-FF43-89BF-B8103C9F4E3F}">
      <dsp:nvSpPr>
        <dsp:cNvPr id="0" name=""/>
        <dsp:cNvSpPr/>
      </dsp:nvSpPr>
      <dsp:spPr>
        <a:xfrm>
          <a:off x="0" y="296488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Кластеризация</a:t>
          </a:r>
        </a:p>
      </dsp:txBody>
      <dsp:txXfrm>
        <a:off x="42151" y="3007039"/>
        <a:ext cx="7802398" cy="779158"/>
      </dsp:txXfrm>
    </dsp:sp>
    <dsp:sp modelId="{0493AC9C-E17B-454D-8C9E-8101432FE889}">
      <dsp:nvSpPr>
        <dsp:cNvPr id="0" name=""/>
        <dsp:cNvSpPr/>
      </dsp:nvSpPr>
      <dsp:spPr>
        <a:xfrm>
          <a:off x="0" y="393202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Понижение размерности</a:t>
          </a:r>
        </a:p>
      </dsp:txBody>
      <dsp:txXfrm>
        <a:off x="42151" y="3974179"/>
        <a:ext cx="7802398" cy="7791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23D61-6ED8-2D46-AA95-3FF7781DED39}">
      <dsp:nvSpPr>
        <dsp:cNvPr id="0" name=""/>
        <dsp:cNvSpPr/>
      </dsp:nvSpPr>
      <dsp:spPr>
        <a:xfrm>
          <a:off x="0" y="63602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В примере, посвященном аппроксимации полиномиальных кривых с использованием метода наименьших квадратов, существует оптималь­ный порядок полинома, который дает наилучшее обобщение. </a:t>
          </a:r>
        </a:p>
      </dsp:txBody>
      <dsp:txXfrm>
        <a:off x="37581" y="673610"/>
        <a:ext cx="8154438" cy="694697"/>
      </dsp:txXfrm>
    </dsp:sp>
    <dsp:sp modelId="{0DF312A6-B980-E44C-8346-4FBA657B3339}">
      <dsp:nvSpPr>
        <dsp:cNvPr id="0" name=""/>
        <dsp:cNvSpPr/>
      </dsp:nvSpPr>
      <dsp:spPr>
        <a:xfrm>
          <a:off x="0" y="144620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Порядок полинома определяет количество свободных параметров в модели и тем самым определяет ее сложность. </a:t>
          </a:r>
        </a:p>
      </dsp:txBody>
      <dsp:txXfrm>
        <a:off x="37581" y="1483790"/>
        <a:ext cx="8154438" cy="694697"/>
      </dsp:txXfrm>
    </dsp:sp>
    <dsp:sp modelId="{4911C5EC-C059-D54C-A3C0-A58E1C5BF0E3}">
      <dsp:nvSpPr>
        <dsp:cNvPr id="0" name=""/>
        <dsp:cNvSpPr/>
      </dsp:nvSpPr>
      <dsp:spPr>
        <a:xfrm>
          <a:off x="0" y="225638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В регуляризованном методе наименьших квадратов на реальную сложность модели влияет коэффициент регуляризации в то время как для более сложных моделей, таких как смеси распределений или нейронные сети, может существовать множество параметров, определяющих их сложность. </a:t>
          </a:r>
        </a:p>
      </dsp:txBody>
      <dsp:txXfrm>
        <a:off x="37581" y="2293970"/>
        <a:ext cx="8154438" cy="694697"/>
      </dsp:txXfrm>
    </dsp:sp>
    <dsp:sp modelId="{B18C1D45-B8D0-F141-BAD0-765CD12D8466}">
      <dsp:nvSpPr>
        <dsp:cNvPr id="0" name=""/>
        <dsp:cNvSpPr/>
      </dsp:nvSpPr>
      <dsp:spPr>
        <a:xfrm>
          <a:off x="0" y="306656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Для практического применения нам необходимо определить значения таких пара­метров, и главная цель при этом - достижение наилучших прогностических ха­рактеристик параметров сложности в данной модели.</a:t>
          </a:r>
        </a:p>
      </dsp:txBody>
      <dsp:txXfrm>
        <a:off x="37581" y="3104150"/>
        <a:ext cx="8154438" cy="694697"/>
      </dsp:txXfrm>
    </dsp:sp>
    <dsp:sp modelId="{33CE0521-CDA6-BC4C-949D-C5A997D1589B}">
      <dsp:nvSpPr>
        <dsp:cNvPr id="0" name=""/>
        <dsp:cNvSpPr/>
      </dsp:nvSpPr>
      <dsp:spPr>
        <a:xfrm>
          <a:off x="0" y="387674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Следует рассмотреть ряд различных видов моделей, пытаясь найти лучшую для конкретного приложения.</a:t>
          </a:r>
        </a:p>
      </dsp:txBody>
      <dsp:txXfrm>
        <a:off x="37581" y="3914330"/>
        <a:ext cx="8154438" cy="6946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75455-87EB-0543-9B92-9BC79E187914}">
      <dsp:nvSpPr>
        <dsp:cNvPr id="0" name=""/>
        <dsp:cNvSpPr/>
      </dsp:nvSpPr>
      <dsp:spPr>
        <a:xfrm>
          <a:off x="0" y="56642"/>
          <a:ext cx="8229600" cy="503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ru-RU" sz="2100" kern="1200"/>
            <a:t>Генеративные (порождающие) модели</a:t>
          </a:r>
        </a:p>
      </dsp:txBody>
      <dsp:txXfrm>
        <a:off x="24588" y="81230"/>
        <a:ext cx="8180424" cy="454509"/>
      </dsp:txXfrm>
    </dsp:sp>
    <dsp:sp modelId="{1CE456E9-5583-7442-817E-C888690EE89D}">
      <dsp:nvSpPr>
        <dsp:cNvPr id="0" name=""/>
        <dsp:cNvSpPr/>
      </dsp:nvSpPr>
      <dsp:spPr>
        <a:xfrm>
          <a:off x="0" y="560327"/>
          <a:ext cx="8229600" cy="156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ru-RU" sz="1600" kern="1200"/>
            <a:t>Определение условных вероятностей классов </a:t>
          </a:r>
          <a14:m xmlns:a14="http://schemas.microsoft.com/office/drawing/2010/main">
            <m:oMath xmlns:m="http://schemas.openxmlformats.org/officeDocument/2006/math">
              <m:r>
                <a:rPr lang="en-US" sz="1600" b="0" i="1" kern="1200"/>
                <m:t>𝑝</m:t>
              </m:r>
              <m:r>
                <a:rPr lang="en-US" sz="1600" b="0" i="1" kern="1200"/>
                <m:t>(</m:t>
              </m:r>
              <m:r>
                <a:rPr lang="en-US" sz="1600" b="0" i="1" kern="1200"/>
                <m:t>𝑥</m:t>
              </m:r>
              <m:r>
                <a:rPr lang="en-US" sz="1600" b="0" i="1" kern="1200"/>
                <m:t>/</m:t>
              </m:r>
              <m:sSub>
                <m:sSubPr>
                  <m:ctrlPr>
                    <a:rPr lang="en-US" sz="1600" b="0" i="1" kern="1200"/>
                  </m:ctrlPr>
                </m:sSubPr>
                <m:e>
                  <m:r>
                    <a:rPr lang="en-US" sz="1600" b="0" i="1" kern="1200"/>
                    <m:t>𝐶</m:t>
                  </m:r>
                </m:e>
                <m:sub>
                  <m:r>
                    <a:rPr lang="en-US" sz="1600" b="0" i="1" kern="1200"/>
                    <m:t>𝑘</m:t>
                  </m:r>
                </m:sub>
              </m:sSub>
              <m:r>
                <a:rPr lang="en-US" sz="1600" b="0" i="1" kern="1200"/>
                <m:t> )</m:t>
              </m:r>
            </m:oMath>
          </a14:m>
          <a:endParaRPr lang="ru-RU" sz="1600" kern="1200"/>
        </a:p>
        <a:p>
          <a:pPr marL="171450" lvl="1" indent="-171450" algn="l" defTabSz="711200">
            <a:lnSpc>
              <a:spcPct val="90000"/>
            </a:lnSpc>
            <a:spcBef>
              <a:spcPct val="0"/>
            </a:spcBef>
            <a:spcAft>
              <a:spcPct val="20000"/>
            </a:spcAft>
            <a:buChar char="•"/>
          </a:pPr>
          <a:r>
            <a:rPr lang="ru-RU" sz="1600" kern="1200" dirty="0"/>
            <a:t>Вывод априорных вероятностей классов</a:t>
          </a:r>
          <a:r>
            <a:rPr lang="en-US" sz="1600" kern="1200" dirty="0"/>
            <a:t> </a:t>
          </a:r>
          <a14:m xmlns:a14="http://schemas.microsoft.com/office/drawing/2010/main">
            <m:oMath xmlns:m="http://schemas.openxmlformats.org/officeDocument/2006/math">
              <m:r>
                <a:rPr lang="en-US" sz="1600" b="0" i="1" kern="1200"/>
                <m:t>𝑝</m:t>
              </m:r>
              <m:r>
                <a:rPr lang="en-US" sz="1600" b="0" i="1" kern="1200"/>
                <m:t>(</m:t>
              </m:r>
              <m:sSub>
                <m:sSubPr>
                  <m:ctrlPr>
                    <a:rPr lang="en-US" sz="1600" b="0" i="1" kern="1200"/>
                  </m:ctrlPr>
                </m:sSubPr>
                <m:e>
                  <m:r>
                    <a:rPr lang="en-US" sz="1600" b="0" i="1" kern="1200"/>
                    <m:t>𝐶</m:t>
                  </m:r>
                </m:e>
                <m:sub>
                  <m:r>
                    <a:rPr lang="en-US" sz="1600" b="0" i="1" kern="1200"/>
                    <m:t>𝑘</m:t>
                  </m:r>
                </m:sub>
              </m:sSub>
              <m:r>
                <a:rPr lang="en-US" sz="1600" b="0" i="1" kern="1200"/>
                <m:t> )</m:t>
              </m:r>
            </m:oMath>
          </a14:m>
          <a:endParaRPr lang="ru-RU" sz="1600" kern="1200" dirty="0"/>
        </a:p>
        <a:p>
          <a:pPr marL="171450" lvl="1" indent="-171450" algn="l" defTabSz="711200">
            <a:lnSpc>
              <a:spcPct val="90000"/>
            </a:lnSpc>
            <a:spcBef>
              <a:spcPct val="0"/>
            </a:spcBef>
            <a:spcAft>
              <a:spcPct val="20000"/>
            </a:spcAft>
            <a:buChar char="•"/>
          </a:pPr>
          <a:r>
            <a:rPr lang="ru-RU" sz="1600" kern="1200" dirty="0"/>
            <a:t>Использование теоремы Байеса для нахождения апостериорных вероятностей классов</a:t>
          </a:r>
          <a:r>
            <a:rPr lang="en-US" sz="1600" kern="1200" dirty="0"/>
            <a:t> </a:t>
          </a:r>
          <a14:m xmlns:a14="http://schemas.microsoft.com/office/drawing/2010/main">
            <m:oMath xmlns:m="http://schemas.openxmlformats.org/officeDocument/2006/math">
              <m:r>
                <a:rPr lang="en-US" sz="1600" b="0" i="1" kern="1200"/>
                <m:t>𝑝</m:t>
              </m:r>
              <m:d>
                <m:dPr>
                  <m:ctrlPr>
                    <a:rPr lang="en-US" sz="1600" b="0" i="1" kern="1200"/>
                  </m:ctrlPr>
                </m:dPr>
                <m:e>
                  <m:sSub>
                    <m:sSubPr>
                      <m:ctrlPr>
                        <a:rPr lang="en-US" sz="1600" i="1" kern="1200"/>
                      </m:ctrlPr>
                    </m:sSubPr>
                    <m:e>
                      <m:r>
                        <a:rPr lang="en-US" sz="1600" i="1" kern="1200"/>
                        <m:t>𝐶</m:t>
                      </m:r>
                    </m:e>
                    <m:sub>
                      <m:r>
                        <a:rPr lang="en-US" sz="1600" i="1" kern="1200"/>
                        <m:t>𝑘</m:t>
                      </m:r>
                    </m:sub>
                  </m:sSub>
                  <m:r>
                    <a:rPr lang="en-US" sz="1600" b="0" i="1" kern="1200"/>
                    <m:t>/</m:t>
                  </m:r>
                  <m:r>
                    <a:rPr lang="en-US" sz="1600" i="1" kern="1200"/>
                    <m:t>𝑥</m:t>
                  </m:r>
                </m:e>
              </m:d>
              <m:r>
                <a:rPr lang="en-US" sz="1600" b="0" i="1" kern="1200"/>
                <m:t>=</m:t>
              </m:r>
              <m:r>
                <a:rPr lang="en-US" sz="1600" i="1" kern="1200"/>
                <m:t>𝑝</m:t>
              </m:r>
              <m:r>
                <a:rPr lang="en-US" sz="1600" i="1" kern="1200"/>
                <m:t>(</m:t>
              </m:r>
              <m:r>
                <a:rPr lang="en-US" sz="1600" i="1" kern="1200"/>
                <m:t>𝑥</m:t>
              </m:r>
              <m:r>
                <a:rPr lang="en-US" sz="1600" i="1" kern="1200"/>
                <m:t>/</m:t>
              </m:r>
              <m:sSub>
                <m:sSubPr>
                  <m:ctrlPr>
                    <a:rPr lang="en-US" sz="1600" i="1" kern="1200"/>
                  </m:ctrlPr>
                </m:sSubPr>
                <m:e>
                  <m:r>
                    <a:rPr lang="en-US" sz="1600" i="1" kern="1200"/>
                    <m:t>𝐶</m:t>
                  </m:r>
                </m:e>
                <m:sub>
                  <m:r>
                    <a:rPr lang="en-US" sz="1600" i="1" kern="1200"/>
                    <m:t>𝑘</m:t>
                  </m:r>
                </m:sub>
              </m:sSub>
              <m:r>
                <a:rPr lang="en-US" sz="1600" i="1" kern="1200"/>
                <m:t>)</m:t>
              </m:r>
              <m:r>
                <a:rPr lang="en-US" sz="1600" i="1" kern="1200"/>
                <m:t>𝑝</m:t>
              </m:r>
              <m:r>
                <a:rPr lang="en-US" sz="1600" i="1" kern="1200"/>
                <m:t>(</m:t>
              </m:r>
              <m:sSub>
                <m:sSubPr>
                  <m:ctrlPr>
                    <a:rPr lang="en-US" sz="1600" i="1" kern="1200"/>
                  </m:ctrlPr>
                </m:sSubPr>
                <m:e>
                  <m:r>
                    <a:rPr lang="en-US" sz="1600" i="1" kern="1200"/>
                    <m:t>𝐶</m:t>
                  </m:r>
                </m:e>
                <m:sub>
                  <m:r>
                    <a:rPr lang="en-US" sz="1600" i="1" kern="1200"/>
                    <m:t>𝑘</m:t>
                  </m:r>
                </m:sub>
              </m:sSub>
              <m:r>
                <a:rPr lang="en-US" sz="1600" i="1" kern="1200"/>
                <m:t>)</m:t>
              </m:r>
              <m:r>
                <a:rPr lang="en-US" sz="1600" b="0" i="1" kern="1200"/>
                <m:t>/</m:t>
              </m:r>
              <m:r>
                <a:rPr lang="en-US" sz="1600" i="1" kern="1200"/>
                <m:t>𝑝</m:t>
              </m:r>
              <m:r>
                <a:rPr lang="en-US" sz="1600" i="1" kern="1200"/>
                <m:t>(</m:t>
              </m:r>
              <m:r>
                <a:rPr lang="en-US" sz="1600" b="0" i="1" kern="1200"/>
                <m:t>𝑥</m:t>
              </m:r>
              <m:r>
                <a:rPr lang="en-US" sz="1600" i="1" kern="1200"/>
                <m:t>)</m:t>
              </m:r>
            </m:oMath>
          </a14:m>
          <a:endParaRPr lang="ru-RU" sz="1600" kern="1200" dirty="0"/>
        </a:p>
        <a:p>
          <a:pPr marL="171450" lvl="1" indent="-171450" algn="l" defTabSz="711200">
            <a:lnSpc>
              <a:spcPct val="90000"/>
            </a:lnSpc>
            <a:spcBef>
              <a:spcPct val="0"/>
            </a:spcBef>
            <a:spcAft>
              <a:spcPct val="20000"/>
            </a:spcAft>
            <a:buChar char="•"/>
          </a:pPr>
          <a:r>
            <a:rPr lang="ru-RU" sz="1600" kern="1200" dirty="0"/>
            <a:t>Или сразу определять </a:t>
          </a:r>
          <a14:m xmlns:a14="http://schemas.microsoft.com/office/drawing/2010/main">
            <m:oMath xmlns:m="http://schemas.openxmlformats.org/officeDocument/2006/math">
              <m:r>
                <a:rPr lang="en-US" sz="1600" i="1" kern="1200"/>
                <m:t>𝑝</m:t>
              </m:r>
              <m:r>
                <a:rPr lang="en-US" sz="1600" i="1" kern="1200"/>
                <m:t>(</m:t>
              </m:r>
              <m:r>
                <a:rPr lang="en-US" sz="1600" i="1" kern="1200"/>
                <m:t>𝑥</m:t>
              </m:r>
              <m:r>
                <a:rPr lang="ru-RU" sz="1600" b="0" i="1" kern="1200"/>
                <m:t>,</m:t>
              </m:r>
              <m:sSub>
                <m:sSubPr>
                  <m:ctrlPr>
                    <a:rPr lang="en-US" sz="1600" i="1" kern="1200"/>
                  </m:ctrlPr>
                </m:sSubPr>
                <m:e>
                  <m:r>
                    <a:rPr lang="en-US" sz="1600" i="1" kern="1200"/>
                    <m:t>𝐶</m:t>
                  </m:r>
                </m:e>
                <m:sub>
                  <m:r>
                    <a:rPr lang="en-US" sz="1600" i="1" kern="1200"/>
                    <m:t>𝑘</m:t>
                  </m:r>
                </m:sub>
              </m:sSub>
              <m:r>
                <a:rPr lang="en-US" sz="1600" i="1" kern="1200"/>
                <m:t>)</m:t>
              </m:r>
            </m:oMath>
          </a14:m>
          <a:r>
            <a:rPr lang="ru-RU" sz="1600" kern="1200" dirty="0"/>
            <a:t> и далее определять условные вероятности через нормировку</a:t>
          </a:r>
        </a:p>
      </dsp:txBody>
      <dsp:txXfrm>
        <a:off x="0" y="560327"/>
        <a:ext cx="8229600" cy="1564920"/>
      </dsp:txXfrm>
    </dsp:sp>
    <dsp:sp modelId="{3C7D49AA-E209-F84D-BDE2-B705BE49EB52}">
      <dsp:nvSpPr>
        <dsp:cNvPr id="0" name=""/>
        <dsp:cNvSpPr/>
      </dsp:nvSpPr>
      <dsp:spPr>
        <a:xfrm>
          <a:off x="0" y="2125247"/>
          <a:ext cx="8229600" cy="503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ru-RU" sz="2100" kern="1200" dirty="0"/>
            <a:t>Дискриминантные модели</a:t>
          </a:r>
        </a:p>
      </dsp:txBody>
      <dsp:txXfrm>
        <a:off x="24588" y="2149835"/>
        <a:ext cx="8180424" cy="454509"/>
      </dsp:txXfrm>
    </dsp:sp>
    <dsp:sp modelId="{2F1B8244-CF8C-5940-A224-8B8CABA591E4}">
      <dsp:nvSpPr>
        <dsp:cNvPr id="0" name=""/>
        <dsp:cNvSpPr/>
      </dsp:nvSpPr>
      <dsp:spPr>
        <a:xfrm>
          <a:off x="0" y="2628932"/>
          <a:ext cx="822960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ru-RU" sz="1600" kern="1200"/>
            <a:t>Определение апостериорных вероятностей классов </a:t>
          </a:r>
          <a14:m xmlns:a14="http://schemas.microsoft.com/office/drawing/2010/main">
            <m:oMath xmlns:m="http://schemas.openxmlformats.org/officeDocument/2006/math">
              <m:r>
                <a:rPr lang="en-US" sz="1600" b="0" i="1" kern="1200"/>
                <m:t>𝑝</m:t>
              </m:r>
              <m:d>
                <m:dPr>
                  <m:ctrlPr>
                    <a:rPr lang="en-US" sz="1600" b="0" i="1" kern="1200"/>
                  </m:ctrlPr>
                </m:dPr>
                <m:e>
                  <m:sSub>
                    <m:sSubPr>
                      <m:ctrlPr>
                        <a:rPr lang="en-US" sz="1600" i="1" kern="1200"/>
                      </m:ctrlPr>
                    </m:sSubPr>
                    <m:e>
                      <m:r>
                        <a:rPr lang="en-US" sz="1600" i="1" kern="1200"/>
                        <m:t>𝐶</m:t>
                      </m:r>
                    </m:e>
                    <m:sub>
                      <m:r>
                        <a:rPr lang="en-US" sz="1600" i="1" kern="1200"/>
                        <m:t>𝑘</m:t>
                      </m:r>
                    </m:sub>
                  </m:sSub>
                  <m:r>
                    <a:rPr lang="en-US" sz="1600" b="0" i="1" kern="1200"/>
                    <m:t>/</m:t>
                  </m:r>
                  <m:r>
                    <a:rPr lang="en-US" sz="1600" i="1" kern="1200"/>
                    <m:t>𝑥</m:t>
                  </m:r>
                </m:e>
              </m:d>
            </m:oMath>
          </a14:m>
          <a:endParaRPr lang="ru-RU" sz="1600" kern="1200"/>
        </a:p>
        <a:p>
          <a:pPr marL="171450" lvl="1" indent="-171450" algn="l" defTabSz="711200">
            <a:lnSpc>
              <a:spcPct val="90000"/>
            </a:lnSpc>
            <a:spcBef>
              <a:spcPct val="0"/>
            </a:spcBef>
            <a:spcAft>
              <a:spcPct val="20000"/>
            </a:spcAft>
            <a:buChar char="•"/>
          </a:pPr>
          <a:r>
            <a:rPr lang="ru-RU" sz="1600" kern="1200" dirty="0"/>
            <a:t>Использование теории принятия решений для отнесения каждого нового </a:t>
          </a:r>
          <a14:m xmlns:a14="http://schemas.microsoft.com/office/drawing/2010/main">
            <m:oMath xmlns:m="http://schemas.openxmlformats.org/officeDocument/2006/math">
              <m:r>
                <a:rPr lang="en-US" sz="1600" i="1" kern="1200"/>
                <m:t>𝑥</m:t>
              </m:r>
            </m:oMath>
          </a14:m>
          <a:r>
            <a:rPr lang="en-US" sz="1600" kern="1200" dirty="0"/>
            <a:t> </a:t>
          </a:r>
          <a:r>
            <a:rPr lang="ru-RU" sz="1600" kern="1200" dirty="0"/>
            <a:t>к одному из классов.</a:t>
          </a:r>
        </a:p>
      </dsp:txBody>
      <dsp:txXfrm>
        <a:off x="0" y="2628932"/>
        <a:ext cx="8229600" cy="782460"/>
      </dsp:txXfrm>
    </dsp:sp>
    <dsp:sp modelId="{92417E37-E489-024F-9744-FE57F78F32FB}">
      <dsp:nvSpPr>
        <dsp:cNvPr id="0" name=""/>
        <dsp:cNvSpPr/>
      </dsp:nvSpPr>
      <dsp:spPr>
        <a:xfrm>
          <a:off x="0" y="3411392"/>
          <a:ext cx="8229600" cy="503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ru-RU" sz="2100" kern="1200" dirty="0"/>
            <a:t>Нахождение дискриминантной функции</a:t>
          </a:r>
        </a:p>
      </dsp:txBody>
      <dsp:txXfrm>
        <a:off x="24588" y="3435980"/>
        <a:ext cx="8180424" cy="454509"/>
      </dsp:txXfrm>
    </dsp:sp>
    <dsp:sp modelId="{9599920C-0363-344A-855C-2FCF7AFC75E6}">
      <dsp:nvSpPr>
        <dsp:cNvPr id="0" name=""/>
        <dsp:cNvSpPr/>
      </dsp:nvSpPr>
      <dsp:spPr>
        <a:xfrm>
          <a:off x="0" y="3915077"/>
          <a:ext cx="8229600"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f(x)</a:t>
          </a:r>
          <a:r>
            <a:rPr lang="ru-RU" sz="1600" kern="1200" dirty="0"/>
            <a:t> отображает </a:t>
          </a:r>
          <a14:m xmlns:a14="http://schemas.microsoft.com/office/drawing/2010/main">
            <m:oMath xmlns:m="http://schemas.openxmlformats.org/officeDocument/2006/math">
              <m:r>
                <a:rPr lang="en-US" sz="1600" i="1" kern="1200">
                  <a:latin typeface="Cambria Math" panose="02040503050406030204" pitchFamily="18" charset="0"/>
                </a:rPr>
                <m:t>𝑥</m:t>
              </m:r>
              <m:r>
                <a:rPr lang="en-US" sz="1600" i="1" kern="1200">
                  <a:latin typeface="Cambria Math" panose="02040503050406030204" pitchFamily="18" charset="0"/>
                </a:rPr>
                <m:t> </m:t>
              </m:r>
            </m:oMath>
          </a14:m>
          <a:r>
            <a:rPr lang="ru-RU" sz="1600" kern="1200" dirty="0"/>
            <a:t>на метку класса</a:t>
          </a:r>
        </a:p>
        <a:p>
          <a:pPr marL="171450" lvl="1" indent="-171450" algn="l" defTabSz="711200">
            <a:lnSpc>
              <a:spcPct val="90000"/>
            </a:lnSpc>
            <a:spcBef>
              <a:spcPct val="0"/>
            </a:spcBef>
            <a:spcAft>
              <a:spcPct val="20000"/>
            </a:spcAft>
            <a:buChar char="•"/>
          </a:pPr>
          <a:r>
            <a:rPr lang="ru-RU" sz="1600" kern="1200" dirty="0"/>
            <a:t>В этом случае вероятности не играют никакой роли. Единая задача обучения.</a:t>
          </a:r>
        </a:p>
      </dsp:txBody>
      <dsp:txXfrm>
        <a:off x="0" y="3915077"/>
        <a:ext cx="8229600" cy="5542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F56470-B2E3-5C4F-A36E-56EADF9FD42A}">
      <dsp:nvSpPr>
        <dsp:cNvPr id="0" name=""/>
        <dsp:cNvSpPr/>
      </dsp:nvSpPr>
      <dsp:spPr>
        <a:xfrm>
          <a:off x="0" y="127322"/>
          <a:ext cx="8229600" cy="3357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Минимизация риска (матрица потерь может меняться со временем)</a:t>
          </a:r>
        </a:p>
      </dsp:txBody>
      <dsp:txXfrm>
        <a:off x="16392" y="143714"/>
        <a:ext cx="8196816" cy="303006"/>
      </dsp:txXfrm>
    </dsp:sp>
    <dsp:sp modelId="{9680B60C-D4EE-A748-9C84-69AE2BBE4C8B}">
      <dsp:nvSpPr>
        <dsp:cNvPr id="0" name=""/>
        <dsp:cNvSpPr/>
      </dsp:nvSpPr>
      <dsp:spPr>
        <a:xfrm>
          <a:off x="0" y="503433"/>
          <a:ext cx="8229600" cy="3357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Опция «Не принимать решение»</a:t>
          </a:r>
        </a:p>
      </dsp:txBody>
      <dsp:txXfrm>
        <a:off x="16392" y="519825"/>
        <a:ext cx="8196816" cy="303006"/>
      </dsp:txXfrm>
    </dsp:sp>
    <dsp:sp modelId="{FB4D16E8-D039-0240-81FB-460BD22723D3}">
      <dsp:nvSpPr>
        <dsp:cNvPr id="0" name=""/>
        <dsp:cNvSpPr/>
      </dsp:nvSpPr>
      <dsp:spPr>
        <a:xfrm>
          <a:off x="0" y="879543"/>
          <a:ext cx="8229600" cy="3357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Несбалансированные априорные классы. </a:t>
          </a:r>
        </a:p>
      </dsp:txBody>
      <dsp:txXfrm>
        <a:off x="16392" y="895935"/>
        <a:ext cx="8196816" cy="303006"/>
      </dsp:txXfrm>
    </dsp:sp>
    <dsp:sp modelId="{3B4FBB4B-7100-BD4F-8947-46811003D0A1}">
      <dsp:nvSpPr>
        <dsp:cNvPr id="0" name=""/>
        <dsp:cNvSpPr/>
      </dsp:nvSpPr>
      <dsp:spPr>
        <a:xfrm>
          <a:off x="0" y="1215333"/>
          <a:ext cx="8229600"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ru-RU" sz="1100" kern="1200" dirty="0"/>
            <a:t>Рассмотрим нашу медицинскую рентгенологическую задачу еще раз и предположим, что мы собрали большое количество рентгеновских снимков населения в целом для использования в качестве обучающих данных с целью создания автоматизированной системы скрининга. Поскольку рак встречается редко среди населения в целом, то если бы мы использовали такой набор данных для обучения адаптивной модели, мы могли бы столкнуться с серьезными трудностями из-за небольшой доли класса рака. Например, классификатор, который назначает каждую точку нормальному классу, уже достиг бы 99,9% точности, и было бы трудно избежать этого тривиального решения. Кроме того, даже большой набор данных будет содержать очень мало примеров рентгеновских снимков, соответствующих раку, и поэтому алгоритм обучения не будет подвергаться широкому диапазону примеров таких изображений и, следовательно, вряд ли будет хорошо обобщать. Сбалансированный набор данных, в котором мы выбрали равное количество примеров из каждого из классов, позволил бы нам найти более точную модель. Однако затем нам необходимо компенсировать эффекты наших модификаций обучающих данных. Из теоремы Байеса мы видим, что апостериорные вероятности пропорциональны априорным вероятностям, которые мы можем интерпретировать как доли точек в каждом классе. Поэтому мы можем просто взять апостериорные вероятности, полученные из нашего искусственно сбалансированного набора данных, и сначала разделить их на доли классов в этом наборе данных, а затем умножить на доли классов в генеральной совокупности, к которой мы хотим применить модель. Наконец, нам необходимо выполнить нормализацию, чтобы гарантировать, что сумма новых апостериорных вероятностей равна единице. Обратите внимание, что эту процедуру нельзя применить, если мы обучили дискриминантную функцию напрямую, а не определяли апостериорные вероятности.</a:t>
          </a:r>
        </a:p>
      </dsp:txBody>
      <dsp:txXfrm>
        <a:off x="0" y="1215333"/>
        <a:ext cx="8229600" cy="2666160"/>
      </dsp:txXfrm>
    </dsp:sp>
    <dsp:sp modelId="{A11BF13B-E684-2A46-864B-2579A8741F02}">
      <dsp:nvSpPr>
        <dsp:cNvPr id="0" name=""/>
        <dsp:cNvSpPr/>
      </dsp:nvSpPr>
      <dsp:spPr>
        <a:xfrm>
          <a:off x="0" y="3881493"/>
          <a:ext cx="8229600" cy="3357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Объединение моделей. </a:t>
          </a:r>
        </a:p>
      </dsp:txBody>
      <dsp:txXfrm>
        <a:off x="16392" y="3897885"/>
        <a:ext cx="8196816" cy="303006"/>
      </dsp:txXfrm>
    </dsp:sp>
    <dsp:sp modelId="{D1A460FA-6603-214C-B32F-5B7CD954A2C1}">
      <dsp:nvSpPr>
        <dsp:cNvPr id="0" name=""/>
        <dsp:cNvSpPr/>
      </dsp:nvSpPr>
      <dsp:spPr>
        <a:xfrm>
          <a:off x="0" y="4217283"/>
          <a:ext cx="8229600"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ru-RU" sz="1100" kern="1200" dirty="0"/>
            <a:t>Для сложных приложений мы, возможно, захотим разбить задачу на ряд меньших подзадач, каждая из которых может решаться отдельным модулем. Например, в гипотетической проблеме медицинского диагноза у нас может быть информация, полученная из анализов крови, а также по рентгеновским снимкам. Вместо того чтобы объединять всю эту не­ однородную информацию в одном огромном пространстве входных данных, может быть более эффективным создание одной системы для интерпретации рентгеновских изображений и другой для интерпретации показателей крови. Поскольку каждая из двух моделей дает апостериорные вероятности для классов, мы можем систематически комбинировать выходы с использованием правил теории вероятностей. </a:t>
          </a:r>
        </a:p>
      </dsp:txBody>
      <dsp:txXfrm>
        <a:off x="0" y="4217283"/>
        <a:ext cx="8229600" cy="11302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70ED3-B709-994B-94E1-7B83166DD971}" type="datetimeFigureOut">
              <a:rPr lang="ru-RU" smtClean="0"/>
              <a:t>23.09.2025</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F42F8-D251-6842-955F-B0C08B97A6EA}" type="slidenum">
              <a:rPr lang="ru-RU" smtClean="0"/>
              <a:t>‹#›</a:t>
            </a:fld>
            <a:endParaRPr lang="ru-RU"/>
          </a:p>
        </p:txBody>
      </p:sp>
    </p:spTree>
    <p:extLst>
      <p:ext uri="{BB962C8B-B14F-4D97-AF65-F5344CB8AC3E}">
        <p14:creationId xmlns:p14="http://schemas.microsoft.com/office/powerpoint/2010/main" val="2001229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89DF42F8-D251-6842-955F-B0C08B97A6EA}" type="slidenum">
              <a:rPr lang="ru-RU" smtClean="0"/>
              <a:t>32</a:t>
            </a:fld>
            <a:endParaRPr lang="ru-RU"/>
          </a:p>
        </p:txBody>
      </p:sp>
    </p:spTree>
    <p:extLst>
      <p:ext uri="{BB962C8B-B14F-4D97-AF65-F5344CB8AC3E}">
        <p14:creationId xmlns:p14="http://schemas.microsoft.com/office/powerpoint/2010/main" val="1160362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E60ED32F-CB3D-974A-8608-40A19AEF1C60}" type="datetime1">
              <a:rPr lang="ru-RU" smtClean="0"/>
              <a:t>23.09.2025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35005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EFEF661-0C02-9E40-BFA7-96435E799DC5}" type="datetime1">
              <a:rPr lang="ru-RU" smtClean="0"/>
              <a:t>23.09.2025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46870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29FAE7D-5608-384B-989D-D0CDE0C20EB3}" type="datetime1">
              <a:rPr lang="ru-RU" smtClean="0"/>
              <a:t>23.09.2025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110151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a:xfrm>
            <a:off x="457200" y="6356350"/>
            <a:ext cx="2133600" cy="365125"/>
          </a:xfrm>
          <a:prstGeom prst="rect">
            <a:avLst/>
          </a:prstGeom>
        </p:spPr>
        <p:txBody>
          <a:bodyPr/>
          <a:lstStyle/>
          <a:p>
            <a:fld id="{C9B1F60E-D252-E843-B4C4-1677FA109560}" type="datetime1">
              <a:rPr lang="ru-RU" smtClean="0">
                <a:solidFill>
                  <a:prstClr val="black"/>
                </a:solidFill>
              </a:rPr>
              <a:t>23.09.2025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9536917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DAA5B84B-49F5-BE46-A0BF-E184D1166CC6}" type="datetime1">
              <a:rPr lang="ru-RU" smtClean="0">
                <a:solidFill>
                  <a:prstClr val="black"/>
                </a:solidFill>
              </a:rPr>
              <a:t>23.09.2025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402492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a:xfrm>
            <a:off x="457200" y="6356350"/>
            <a:ext cx="2133600" cy="365125"/>
          </a:xfrm>
          <a:prstGeom prst="rect">
            <a:avLst/>
          </a:prstGeom>
        </p:spPr>
        <p:txBody>
          <a:bodyPr/>
          <a:lstStyle/>
          <a:p>
            <a:fld id="{8EFF1553-ACCF-8741-85E1-1F684E99FD42}" type="datetime1">
              <a:rPr lang="ru-RU" smtClean="0">
                <a:solidFill>
                  <a:prstClr val="black"/>
                </a:solidFill>
              </a:rPr>
              <a:t>23.09.2025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Номер слайда 5"/>
          <p:cNvSpPr>
            <a:spLocks noGrp="1"/>
          </p:cNvSpPr>
          <p:nvPr>
            <p:ph type="sldNum" sz="quarter" idx="12"/>
          </p:nvPr>
        </p:nvSpPr>
        <p:spPr/>
        <p:txBody>
          <a:bodyPr/>
          <a:lstStyle/>
          <a:p>
            <a:fld id="{B1523C92-45F4-4C30-810D-4886C1BA6969}" type="slidenum">
              <a:rPr lang="en-US" smtClean="0"/>
              <a:pPr/>
              <a:t>‹#›</a:t>
            </a:fld>
            <a:endParaRPr lang="en-US"/>
          </a:p>
        </p:txBody>
      </p:sp>
    </p:spTree>
    <p:extLst>
      <p:ext uri="{BB962C8B-B14F-4D97-AF65-F5344CB8AC3E}">
        <p14:creationId xmlns:p14="http://schemas.microsoft.com/office/powerpoint/2010/main" val="750167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a:xfrm>
            <a:off x="457200" y="6356350"/>
            <a:ext cx="2133600" cy="365125"/>
          </a:xfrm>
          <a:prstGeom prst="rect">
            <a:avLst/>
          </a:prstGeom>
        </p:spPr>
        <p:txBody>
          <a:bodyPr/>
          <a:lstStyle/>
          <a:p>
            <a:fld id="{F2B68FD7-8EB7-4344-88C8-8CAD98973B60}" type="datetime1">
              <a:rPr lang="ru-RU" smtClean="0">
                <a:solidFill>
                  <a:prstClr val="black"/>
                </a:solidFill>
              </a:rPr>
              <a:t>23.09.2025</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915711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a:xfrm>
            <a:off x="457200" y="6356350"/>
            <a:ext cx="2133600" cy="365125"/>
          </a:xfrm>
          <a:prstGeom prst="rect">
            <a:avLst/>
          </a:prstGeom>
        </p:spPr>
        <p:txBody>
          <a:bodyPr/>
          <a:lstStyle/>
          <a:p>
            <a:fld id="{41D674BF-9C82-3C47-9DE3-711A696FD300}" type="datetime1">
              <a:rPr lang="ru-RU" smtClean="0">
                <a:solidFill>
                  <a:prstClr val="black"/>
                </a:solidFill>
              </a:rPr>
              <a:t>23.09.2025</a:t>
            </a:fld>
            <a:endParaRPr lang="en-US">
              <a:solidFill>
                <a:prstClr val="black"/>
              </a:solidFill>
            </a:endParaRPr>
          </a:p>
        </p:txBody>
      </p:sp>
      <p:sp>
        <p:nvSpPr>
          <p:cNvPr id="8" name="Нижний колонтитул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9" name="Номер слайда 8"/>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08375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a:xfrm>
            <a:off x="457200" y="6356350"/>
            <a:ext cx="2133600" cy="365125"/>
          </a:xfrm>
          <a:prstGeom prst="rect">
            <a:avLst/>
          </a:prstGeom>
        </p:spPr>
        <p:txBody>
          <a:bodyPr/>
          <a:lstStyle/>
          <a:p>
            <a:fld id="{D5263E7F-F983-C046-B3EA-E0B7E0D8B4A3}" type="datetime1">
              <a:rPr lang="ru-RU" smtClean="0">
                <a:solidFill>
                  <a:prstClr val="black"/>
                </a:solidFill>
              </a:rPr>
              <a:t>23.09.2025</a:t>
            </a:fld>
            <a:endParaRPr lang="en-US">
              <a:solidFill>
                <a:prstClr val="black"/>
              </a:solidFill>
            </a:endParaRPr>
          </a:p>
        </p:txBody>
      </p:sp>
      <p:sp>
        <p:nvSpPr>
          <p:cNvPr id="4" name="Нижний колонтитул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5" name="Номер слайда 4"/>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738076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457200" y="6356350"/>
            <a:ext cx="2133600" cy="365125"/>
          </a:xfrm>
          <a:prstGeom prst="rect">
            <a:avLst/>
          </a:prstGeom>
        </p:spPr>
        <p:txBody>
          <a:bodyPr/>
          <a:lstStyle/>
          <a:p>
            <a:fld id="{076FD8F8-0119-384F-B19A-0B5B9D4E4D5A}" type="datetime1">
              <a:rPr lang="ru-RU" smtClean="0">
                <a:solidFill>
                  <a:prstClr val="black"/>
                </a:solidFill>
              </a:rPr>
              <a:t>23.09.2025</a:t>
            </a:fld>
            <a:endParaRPr lang="en-US">
              <a:solidFill>
                <a:prstClr val="black"/>
              </a:solidFill>
            </a:endParaRPr>
          </a:p>
        </p:txBody>
      </p:sp>
      <p:sp>
        <p:nvSpPr>
          <p:cNvPr id="3" name="Нижний колонтитул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4" name="Номер слайда 3"/>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2118801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356350"/>
            <a:ext cx="2133600" cy="365125"/>
          </a:xfrm>
          <a:prstGeom prst="rect">
            <a:avLst/>
          </a:prstGeom>
        </p:spPr>
        <p:txBody>
          <a:bodyPr/>
          <a:lstStyle/>
          <a:p>
            <a:fld id="{1549202A-E6AE-B94F-9B9F-F4A1CC5FEA96}" type="datetime1">
              <a:rPr lang="ru-RU" smtClean="0">
                <a:solidFill>
                  <a:prstClr val="black"/>
                </a:solidFill>
              </a:rPr>
              <a:t>23.09.2025</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61048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B11DF5-5774-3643-ABCB-F1AD4950AC2B}" type="datetime1">
              <a:rPr lang="ru-RU" smtClean="0"/>
              <a:t>23.09.2025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521595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356350"/>
            <a:ext cx="2133600" cy="365125"/>
          </a:xfrm>
          <a:prstGeom prst="rect">
            <a:avLst/>
          </a:prstGeom>
        </p:spPr>
        <p:txBody>
          <a:bodyPr/>
          <a:lstStyle/>
          <a:p>
            <a:fld id="{CFDBAB89-26C5-3D49-87ED-7A2B73ECC394}" type="datetime1">
              <a:rPr lang="ru-RU" smtClean="0">
                <a:solidFill>
                  <a:prstClr val="black"/>
                </a:solidFill>
              </a:rPr>
              <a:t>23.09.2025</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771476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5356616A-164E-9B48-BDD3-EB3910D4614A}" type="datetime1">
              <a:rPr lang="ru-RU" smtClean="0">
                <a:solidFill>
                  <a:prstClr val="black"/>
                </a:solidFill>
              </a:rPr>
              <a:t>23.09.2025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833488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6CFFBDF0-63BD-F642-8F96-82A22A52050B}" type="datetime1">
              <a:rPr lang="ru-RU" smtClean="0">
                <a:solidFill>
                  <a:prstClr val="black"/>
                </a:solidFill>
              </a:rPr>
              <a:t>23.09.2025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688323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6DDE7C3A-6233-504C-BC2B-3314E3C7B879}" type="datetime1">
              <a:rPr lang="ru-RU" smtClean="0"/>
              <a:t>23.09.2025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94702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9FC1AEB-CD4C-C540-BF54-F6C35034E331}" type="datetime1">
              <a:rPr lang="ru-RU" smtClean="0"/>
              <a:t>23.09.2025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1726956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5D44D3F-EDEE-384C-A8D8-9B7454D6500E}" type="datetime1">
              <a:rPr lang="ru-RU" smtClean="0"/>
              <a:t>23.09.2025</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336465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6E52C51F-1DC8-584F-80ED-774793BB03DA}" type="datetime1">
              <a:rPr lang="ru-RU" smtClean="0"/>
              <a:t>23.09.2025</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861021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2F3358-B552-4641-9535-8CF6CA74379D}" type="datetime1">
              <a:rPr lang="ru-RU" smtClean="0"/>
              <a:t>23.09.2025</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78722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88653C1-DE5D-EC40-BC9A-40007899CF53}" type="datetime1">
              <a:rPr lang="ru-RU" smtClean="0"/>
              <a:t>23.09.2025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3366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Чтобы добавить рисунок, перетащите его на заполнитель или щелкните значок</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E47F4579-07D1-6440-BA33-BA0FCDBE8DA7}" type="datetime1">
              <a:rPr lang="ru-RU" smtClean="0"/>
              <a:t>23.09.2025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145174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B4092-4EF2-B242-80BF-C5131C9C3B96}" type="datetime1">
              <a:rPr lang="ru-RU" smtClean="0"/>
              <a:t>23.09.2025</a:t>
            </a:fld>
            <a:endParaRPr lang="ru-R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A858D-DC13-7F48-8EE5-FA8D0F7167EE}" type="slidenum">
              <a:rPr lang="ru-RU" smtClean="0"/>
              <a:t>‹#›</a:t>
            </a:fld>
            <a:endParaRPr lang="ru-RU"/>
          </a:p>
        </p:txBody>
      </p:sp>
    </p:spTree>
    <p:extLst>
      <p:ext uri="{BB962C8B-B14F-4D97-AF65-F5344CB8AC3E}">
        <p14:creationId xmlns:p14="http://schemas.microsoft.com/office/powerpoint/2010/main" val="1303455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омер слайда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000000"/>
                </a:solidFill>
              </a:defRPr>
            </a:lvl1pPr>
          </a:lstStyle>
          <a:p>
            <a:fld id="{38237106-F2ED-405E-BC33-CC3CF426205F}" type="slidenum">
              <a:rPr lang="en-US" smtClean="0"/>
              <a:pPr/>
              <a:t>‹#›</a:t>
            </a:fld>
            <a:endParaRPr lang="en-US" dirty="0"/>
          </a:p>
        </p:txBody>
      </p:sp>
    </p:spTree>
    <p:extLst>
      <p:ext uri="{BB962C8B-B14F-4D97-AF65-F5344CB8AC3E}">
        <p14:creationId xmlns:p14="http://schemas.microsoft.com/office/powerpoint/2010/main" val="4115229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sudakov@ws-dss.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udakov/math-for-ds/tree/main/Bayes" TargetMode="External"/><Relationship Id="rId2" Type="http://schemas.openxmlformats.org/officeDocument/2006/relationships/hyperlink" Target="https://github.com/sudakov/ai-lab"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9.emf"/></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13.xml"/><Relationship Id="rId4" Type="http://schemas.openxmlformats.org/officeDocument/2006/relationships/image" Target="../media/image42.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13.xml"/><Relationship Id="rId5" Type="http://schemas.openxmlformats.org/officeDocument/2006/relationships/image" Target="../media/image61.emf"/><Relationship Id="rId4" Type="http://schemas.openxmlformats.org/officeDocument/2006/relationships/image" Target="../media/image60.emf"/></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63.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slideLayout" Target="../slideLayouts/slideLayout13.xml"/><Relationship Id="rId1" Type="http://schemas.openxmlformats.org/officeDocument/2006/relationships/tags" Target="../tags/tag4.xml"/><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56.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69.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5.emf"/><Relationship Id="rId5" Type="http://schemas.openxmlformats.org/officeDocument/2006/relationships/image" Target="../media/image74.png"/><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13.xml"/><Relationship Id="rId7" Type="http://schemas.openxmlformats.org/officeDocument/2006/relationships/image" Target="../media/image77.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76.png"/><Relationship Id="rId5" Type="http://schemas.openxmlformats.org/officeDocument/2006/relationships/slideLayout" Target="../slideLayouts/slideLayout13.xml"/><Relationship Id="rId4" Type="http://schemas.openxmlformats.org/officeDocument/2006/relationships/tags" Target="../tags/tag14.xml"/><Relationship Id="rId9" Type="http://schemas.openxmlformats.org/officeDocument/2006/relationships/image" Target="../media/image79.png"/></Relationships>
</file>

<file path=ppt/slides/_rels/slide6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png"/><Relationship Id="rId1" Type="http://schemas.openxmlformats.org/officeDocument/2006/relationships/slideLayout" Target="../slideLayouts/slideLayout13.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650.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670.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67.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90.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tags" Target="../tags/tag21.xml"/><Relationship Id="rId7" Type="http://schemas.openxmlformats.org/officeDocument/2006/relationships/image" Target="../media/image93.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24.xml"/><Relationship Id="rId7" Type="http://schemas.openxmlformats.org/officeDocument/2006/relationships/image" Target="../media/image98.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97.png"/><Relationship Id="rId5" Type="http://schemas.openxmlformats.org/officeDocument/2006/relationships/slideLayout" Target="../slideLayouts/slideLayout13.xml"/><Relationship Id="rId10" Type="http://schemas.openxmlformats.org/officeDocument/2006/relationships/image" Target="../media/image101.png"/><Relationship Id="rId4" Type="http://schemas.openxmlformats.org/officeDocument/2006/relationships/tags" Target="../tags/tag25.xml"/><Relationship Id="rId9" Type="http://schemas.openxmlformats.org/officeDocument/2006/relationships/image" Target="../media/image100.png"/></Relationships>
</file>

<file path=ppt/slides/_rels/slide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tags" Target="../tags/tag28.xml"/><Relationship Id="rId7" Type="http://schemas.openxmlformats.org/officeDocument/2006/relationships/image" Target="../media/image10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03.png"/><Relationship Id="rId5" Type="http://schemas.openxmlformats.org/officeDocument/2006/relationships/slideLayout" Target="../slideLayouts/slideLayout13.xml"/><Relationship Id="rId4" Type="http://schemas.openxmlformats.org/officeDocument/2006/relationships/tags" Target="../tags/tag29.xml"/><Relationship Id="rId9"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108.png"/><Relationship Id="rId4" Type="http://schemas.openxmlformats.org/officeDocument/2006/relationships/image" Target="../media/image10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435260"/>
            <a:ext cx="9144000" cy="1230022"/>
          </a:xfrm>
        </p:spPr>
        <p:txBody>
          <a:bodyPr>
            <a:noAutofit/>
          </a:bodyPr>
          <a:lstStyle/>
          <a:p>
            <a:r>
              <a:rPr lang="ru-RU" sz="4000" dirty="0"/>
              <a:t>Машинное обучение</a:t>
            </a:r>
            <a:br>
              <a:rPr lang="ru-RU" sz="4000" dirty="0"/>
            </a:br>
            <a:r>
              <a:rPr lang="ru-RU" sz="4000" dirty="0"/>
              <a:t>(краткий курс)</a:t>
            </a:r>
          </a:p>
        </p:txBody>
      </p:sp>
      <p:sp>
        <p:nvSpPr>
          <p:cNvPr id="3" name="Подзаголовок 2"/>
          <p:cNvSpPr>
            <a:spLocks noGrp="1"/>
          </p:cNvSpPr>
          <p:nvPr>
            <p:ph type="subTitle" idx="1"/>
          </p:nvPr>
        </p:nvSpPr>
        <p:spPr>
          <a:xfrm>
            <a:off x="0" y="5437632"/>
            <a:ext cx="5449824" cy="1420368"/>
          </a:xfrm>
        </p:spPr>
        <p:txBody>
          <a:bodyPr>
            <a:normAutofit fontScale="85000" lnSpcReduction="20000"/>
          </a:bodyPr>
          <a:lstStyle/>
          <a:p>
            <a:r>
              <a:rPr lang="ru-RU" dirty="0"/>
              <a:t>Судаков Владимир Анатольевич</a:t>
            </a:r>
            <a:r>
              <a:rPr lang="en-US" dirty="0"/>
              <a:t>,</a:t>
            </a:r>
            <a:endParaRPr lang="ru-RU" dirty="0"/>
          </a:p>
          <a:p>
            <a:r>
              <a:rPr lang="ru-RU" dirty="0"/>
              <a:t>Профессор кафедры 806</a:t>
            </a:r>
          </a:p>
          <a:p>
            <a:r>
              <a:rPr lang="en-US" dirty="0">
                <a:hlinkClick r:id="rId2"/>
              </a:rPr>
              <a:t>sudakov@ws-dss.com</a:t>
            </a:r>
            <a:endParaRPr lang="ru-RU" dirty="0"/>
          </a:p>
          <a:p>
            <a:r>
              <a:rPr lang="ru-RU" dirty="0"/>
              <a:t>2025</a:t>
            </a:r>
          </a:p>
        </p:txBody>
      </p:sp>
      <p:pic>
        <p:nvPicPr>
          <p:cNvPr id="5" name="Рисунок 4">
            <a:extLst>
              <a:ext uri="{FF2B5EF4-FFF2-40B4-BE49-F238E27FC236}">
                <a16:creationId xmlns:a16="http://schemas.microsoft.com/office/drawing/2014/main" id="{7C4C4FC7-C9EA-EF4C-AB97-D82E9A90D9AD}"/>
              </a:ext>
            </a:extLst>
          </p:cNvPr>
          <p:cNvPicPr>
            <a:picLocks noChangeAspect="1"/>
          </p:cNvPicPr>
          <p:nvPr/>
        </p:nvPicPr>
        <p:blipFill rotWithShape="1">
          <a:blip r:embed="rId3"/>
          <a:srcRect t="20444" b="28356"/>
          <a:stretch/>
        </p:blipFill>
        <p:spPr>
          <a:xfrm>
            <a:off x="5975019" y="3346704"/>
            <a:ext cx="3168981" cy="3511296"/>
          </a:xfrm>
          <a:prstGeom prst="rect">
            <a:avLst/>
          </a:prstGeom>
        </p:spPr>
      </p:pic>
    </p:spTree>
    <p:extLst>
      <p:ext uri="{BB962C8B-B14F-4D97-AF65-F5344CB8AC3E}">
        <p14:creationId xmlns:p14="http://schemas.microsoft.com/office/powerpoint/2010/main" val="168169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9F9DE5-3D7B-2544-841E-409027D41697}"/>
              </a:ext>
            </a:extLst>
          </p:cNvPr>
          <p:cNvSpPr>
            <a:spLocks noGrp="1"/>
          </p:cNvSpPr>
          <p:nvPr>
            <p:ph type="title"/>
          </p:nvPr>
        </p:nvSpPr>
        <p:spPr>
          <a:xfrm>
            <a:off x="1150938" y="692150"/>
            <a:ext cx="4923924" cy="554518"/>
          </a:xfrm>
        </p:spPr>
        <p:txBody>
          <a:bodyPr>
            <a:normAutofit fontScale="90000"/>
          </a:bodyPr>
          <a:lstStyle/>
          <a:p>
            <a:r>
              <a:rPr lang="ru-RU" dirty="0">
                <a:solidFill>
                  <a:srgbClr val="00B0F0"/>
                </a:solidFill>
              </a:rPr>
              <a:t>Пример больших данных</a:t>
            </a:r>
          </a:p>
        </p:txBody>
      </p:sp>
      <p:pic>
        <p:nvPicPr>
          <p:cNvPr id="5" name="Объект 3">
            <a:extLst>
              <a:ext uri="{FF2B5EF4-FFF2-40B4-BE49-F238E27FC236}">
                <a16:creationId xmlns:a16="http://schemas.microsoft.com/office/drawing/2014/main" id="{EAE2F36E-2245-B046-A86F-35BCB517305D}"/>
              </a:ext>
            </a:extLst>
          </p:cNvPr>
          <p:cNvPicPr>
            <a:picLocks noChangeAspect="1"/>
          </p:cNvPicPr>
          <p:nvPr/>
        </p:nvPicPr>
        <p:blipFill>
          <a:blip r:embed="rId2"/>
          <a:stretch>
            <a:fillRect/>
          </a:stretch>
        </p:blipFill>
        <p:spPr>
          <a:xfrm>
            <a:off x="699526" y="1440238"/>
            <a:ext cx="7951688" cy="4465361"/>
          </a:xfrm>
          <a:prstGeom prst="rect">
            <a:avLst/>
          </a:prstGeom>
        </p:spPr>
      </p:pic>
    </p:spTree>
    <p:extLst>
      <p:ext uri="{BB962C8B-B14F-4D97-AF65-F5344CB8AC3E}">
        <p14:creationId xmlns:p14="http://schemas.microsoft.com/office/powerpoint/2010/main" val="2367928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6779537-2DB2-D04F-9FB1-4438F7E9E5A4}"/>
              </a:ext>
            </a:extLst>
          </p:cNvPr>
          <p:cNvSpPr>
            <a:spLocks noGrp="1"/>
          </p:cNvSpPr>
          <p:nvPr>
            <p:ph type="title"/>
          </p:nvPr>
        </p:nvSpPr>
        <p:spPr>
          <a:xfrm>
            <a:off x="724556" y="424886"/>
            <a:ext cx="7886700" cy="994172"/>
          </a:xfrm>
        </p:spPr>
        <p:txBody>
          <a:bodyPr>
            <a:normAutofit fontScale="90000"/>
          </a:bodyPr>
          <a:lstStyle/>
          <a:p>
            <a:r>
              <a:rPr lang="ru-RU" dirty="0">
                <a:solidFill>
                  <a:srgbClr val="00B0F0"/>
                </a:solidFill>
              </a:rPr>
              <a:t>Некоторые задачи машинного обучения</a:t>
            </a:r>
          </a:p>
        </p:txBody>
      </p:sp>
      <p:graphicFrame>
        <p:nvGraphicFramePr>
          <p:cNvPr id="4" name="Объект 3">
            <a:extLst>
              <a:ext uri="{FF2B5EF4-FFF2-40B4-BE49-F238E27FC236}">
                <a16:creationId xmlns:a16="http://schemas.microsoft.com/office/drawing/2014/main" id="{51A2C924-911D-DA43-AE40-A471008BB4F8}"/>
              </a:ext>
            </a:extLst>
          </p:cNvPr>
          <p:cNvGraphicFramePr>
            <a:graphicFrameLocks noGrp="1"/>
          </p:cNvGraphicFramePr>
          <p:nvPr>
            <p:ph idx="1"/>
            <p:extLst>
              <p:ext uri="{D42A27DB-BD31-4B8C-83A1-F6EECF244321}">
                <p14:modId xmlns:p14="http://schemas.microsoft.com/office/powerpoint/2010/main" val="1285014322"/>
              </p:ext>
            </p:extLst>
          </p:nvPr>
        </p:nvGraphicFramePr>
        <p:xfrm>
          <a:off x="724556" y="1574156"/>
          <a:ext cx="7886700" cy="4858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3294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1187450" y="404813"/>
            <a:ext cx="6925491" cy="781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solidFill>
                  <a:schemeClr val="bg1">
                    <a:lumMod val="95000"/>
                  </a:schemeClr>
                </a:solidFill>
                <a:latin typeface="Consolas" charset="0"/>
                <a:ea typeface="Consolas" charset="0"/>
                <a:cs typeface="Consolas" charset="0"/>
              </a:rPr>
              <a:t>  </a:t>
            </a:r>
            <a:r>
              <a:rPr lang="ru-RU" sz="4800" b="1" dirty="0">
                <a:solidFill>
                  <a:srgbClr val="00B0F0"/>
                </a:solidFill>
                <a:ea typeface="Consolas" charset="0"/>
                <a:cs typeface="Consolas" charset="0"/>
              </a:rPr>
              <a:t>Некоторые задач</a:t>
            </a:r>
            <a:r>
              <a:rPr lang="en-US" sz="4800" b="1" dirty="0" err="1">
                <a:solidFill>
                  <a:srgbClr val="00B0F0"/>
                </a:solidFill>
                <a:ea typeface="Consolas" charset="0"/>
                <a:cs typeface="Consolas" charset="0"/>
              </a:rPr>
              <a:t>и</a:t>
            </a:r>
            <a:endParaRPr lang="en-US" sz="4800" b="1" dirty="0">
              <a:solidFill>
                <a:srgbClr val="00B0F0"/>
              </a:solidFill>
              <a:ea typeface="Consolas" charset="0"/>
              <a:cs typeface="Consolas" charset="0"/>
            </a:endParaRPr>
          </a:p>
        </p:txBody>
      </p:sp>
      <p:sp>
        <p:nvSpPr>
          <p:cNvPr id="15" name="Прямоугольник 14"/>
          <p:cNvSpPr/>
          <p:nvPr/>
        </p:nvSpPr>
        <p:spPr>
          <a:xfrm>
            <a:off x="1187450" y="2891433"/>
            <a:ext cx="7515875" cy="2099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ru-RU" sz="2000" dirty="0">
                <a:solidFill>
                  <a:schemeClr val="tx1"/>
                </a:solidFill>
                <a:cs typeface="Times New Roman" panose="02020603050405020304" pitchFamily="18" charset="0"/>
              </a:rPr>
              <a:t>Задача регрессии – прогноз на основе выборки объектов с различными признаками. На выходе - вещественное число (2, 35, 76.454 и др.). Например, цена квартиры, стоимость ценной бумаги через неделю, ожидаемый доход магазина на следующий месяц.</a:t>
            </a:r>
          </a:p>
          <a:p>
            <a:pPr algn="just"/>
            <a:endParaRPr lang="ru-RU" sz="2000" dirty="0">
              <a:solidFill>
                <a:schemeClr val="tx1"/>
              </a:solidFill>
              <a:cs typeface="Times New Roman" panose="02020603050405020304" pitchFamily="18" charset="0"/>
            </a:endParaRPr>
          </a:p>
          <a:p>
            <a:pPr algn="just"/>
            <a:r>
              <a:rPr lang="ru-RU" sz="2000" dirty="0">
                <a:solidFill>
                  <a:schemeClr val="tx1"/>
                </a:solidFill>
                <a:cs typeface="Times New Roman" panose="02020603050405020304" pitchFamily="18" charset="0"/>
              </a:rPr>
              <a:t>Задача классификации – получение категориального ответа на основе набора признаков. Имеет конечное количество ответов (часто, в формате «да» или «нет»): является ли изображение человеческим лицом, давать ли клиенту кредит, к какой категории отнести товар.</a:t>
            </a:r>
          </a:p>
          <a:p>
            <a:pPr algn="just"/>
            <a:r>
              <a:rPr lang="en" sz="2000" dirty="0">
                <a:solidFill>
                  <a:schemeClr val="tx1"/>
                </a:solidFill>
                <a:cs typeface="Times New Roman" panose="02020603050405020304" pitchFamily="18" charset="0"/>
              </a:rPr>
              <a:t> </a:t>
            </a:r>
          </a:p>
          <a:p>
            <a:pPr algn="just"/>
            <a:endParaRPr lang="ru-RU" sz="2000" dirty="0">
              <a:solidFill>
                <a:schemeClr val="tx1"/>
              </a:solidFill>
              <a:ea typeface="Consolas" charset="0"/>
              <a:cs typeface="Consolas" charset="0"/>
            </a:endParaRPr>
          </a:p>
        </p:txBody>
      </p:sp>
    </p:spTree>
    <p:extLst>
      <p:ext uri="{BB962C8B-B14F-4D97-AF65-F5344CB8AC3E}">
        <p14:creationId xmlns:p14="http://schemas.microsoft.com/office/powerpoint/2010/main" val="900073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323850" y="260350"/>
            <a:ext cx="6925491" cy="781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solidFill>
                  <a:schemeClr val="bg1">
                    <a:lumMod val="95000"/>
                  </a:schemeClr>
                </a:solidFill>
                <a:latin typeface="Consolas" charset="0"/>
                <a:ea typeface="Consolas" charset="0"/>
                <a:cs typeface="Consolas" charset="0"/>
              </a:rPr>
              <a:t>  </a:t>
            </a:r>
            <a:r>
              <a:rPr lang="en-US" sz="4800" b="1" dirty="0">
                <a:solidFill>
                  <a:srgbClr val="00B0F0"/>
                </a:solidFill>
                <a:ea typeface="Consolas" charset="0"/>
                <a:cs typeface="Consolas" charset="0"/>
              </a:rPr>
              <a:t> </a:t>
            </a:r>
            <a:r>
              <a:rPr lang="ru-RU" sz="4800" b="1" dirty="0">
                <a:solidFill>
                  <a:srgbClr val="00B0F0"/>
                </a:solidFill>
                <a:ea typeface="Consolas" charset="0"/>
                <a:cs typeface="Consolas" charset="0"/>
              </a:rPr>
              <a:t>Дано</a:t>
            </a:r>
            <a:endParaRPr lang="en-US" sz="4800" b="1" dirty="0">
              <a:solidFill>
                <a:srgbClr val="00B0F0"/>
              </a:solidFill>
              <a:ea typeface="Consolas" charset="0"/>
              <a:cs typeface="Consolas" charset="0"/>
            </a:endParaRPr>
          </a:p>
        </p:txBody>
      </p:sp>
      <p:sp>
        <p:nvSpPr>
          <p:cNvPr id="15" name="Прямоугольник 14"/>
          <p:cNvSpPr/>
          <p:nvPr/>
        </p:nvSpPr>
        <p:spPr>
          <a:xfrm>
            <a:off x="1187450" y="2748215"/>
            <a:ext cx="7353155" cy="2099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400" dirty="0">
                <a:solidFill>
                  <a:schemeClr val="tx1"/>
                </a:solidFill>
                <a:cs typeface="Times New Roman" panose="02020603050405020304" pitchFamily="18" charset="0"/>
              </a:rPr>
              <a:t>Множество объектов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ru-RU" sz="2400" dirty="0">
                <a:solidFill>
                  <a:schemeClr val="tx1"/>
                </a:solidFill>
                <a:cs typeface="Times New Roman" panose="02020603050405020304" pitchFamily="18" charset="0"/>
              </a:rPr>
              <a:t>.</a:t>
            </a:r>
            <a:r>
              <a:rPr lang="en" sz="2400" dirty="0">
                <a:solidFill>
                  <a:schemeClr val="tx1"/>
                </a:solidFill>
                <a:cs typeface="Times New Roman" panose="02020603050405020304" pitchFamily="18" charset="0"/>
              </a:rPr>
              <a:t> </a:t>
            </a:r>
            <a:endParaRPr lang="ru-RU" sz="2400" dirty="0">
              <a:solidFill>
                <a:schemeClr val="tx1"/>
              </a:solidFill>
              <a:cs typeface="Times New Roman" panose="02020603050405020304" pitchFamily="18" charset="0"/>
            </a:endParaRPr>
          </a:p>
          <a:p>
            <a:r>
              <a:rPr lang="ru-RU" sz="2400" dirty="0">
                <a:solidFill>
                  <a:schemeClr val="tx1"/>
                </a:solidFill>
                <a:cs typeface="Times New Roman" panose="02020603050405020304" pitchFamily="18" charset="0"/>
              </a:rPr>
              <a:t>Множество допустимых ответов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ru-RU" sz="2400" i="1" dirty="0">
                <a:solidFill>
                  <a:schemeClr val="tx1"/>
                </a:solidFill>
                <a:cs typeface="Times New Roman" panose="02020603050405020304" pitchFamily="18" charset="0"/>
              </a:rPr>
              <a:t>.</a:t>
            </a:r>
          </a:p>
          <a:p>
            <a:r>
              <a:rPr lang="ru-RU" sz="2400" dirty="0">
                <a:solidFill>
                  <a:schemeClr val="tx1"/>
                </a:solidFill>
                <a:cs typeface="Times New Roman" panose="02020603050405020304" pitchFamily="18" charset="0"/>
              </a:rPr>
              <a:t>Целевая функция (</a:t>
            </a:r>
            <a:r>
              <a:rPr lang="en" sz="2400" dirty="0">
                <a:solidFill>
                  <a:schemeClr val="tx1"/>
                </a:solidFill>
                <a:cs typeface="Times New Roman" panose="02020603050405020304" pitchFamily="18" charset="0"/>
              </a:rPr>
              <a:t>target function)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baseline="30000" dirty="0">
                <a:solidFill>
                  <a:schemeClr val="tx1"/>
                </a:solidFill>
                <a:cs typeface="Times New Roman" panose="02020603050405020304" pitchFamily="18" charset="0"/>
              </a:rPr>
              <a:t>∗</a:t>
            </a:r>
            <a:r>
              <a:rPr lang="en" sz="2400" dirty="0">
                <a:solidFill>
                  <a:schemeClr val="tx1"/>
                </a:solidFill>
                <a:cs typeface="Times New Roman" panose="02020603050405020304" pitchFamily="18" charset="0"/>
              </a:rPr>
              <a:t>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значения которой </a:t>
            </a:r>
            <a:r>
              <a:rPr lang="ru-RU"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baseline="30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ru-RU" sz="2400" dirty="0">
                <a:solidFill>
                  <a:schemeClr val="tx1"/>
                </a:solidFill>
                <a:cs typeface="Times New Roman" panose="02020603050405020304" pitchFamily="18" charset="0"/>
              </a:rPr>
              <a:t>известны только на конечном подмножестве объектов </a:t>
            </a:r>
            <a:r>
              <a:rPr lang="ru-RU"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 .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l</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ru-RU"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ru-RU"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dirty="0">
                <a:solidFill>
                  <a:schemeClr val="tx1"/>
                </a:solidFill>
                <a:cs typeface="Times New Roman" panose="02020603050405020304" pitchFamily="18" charset="0"/>
              </a:rPr>
              <a:t>. </a:t>
            </a:r>
            <a:endParaRPr lang="ru-RU" sz="2400" dirty="0">
              <a:solidFill>
                <a:schemeClr val="tx1"/>
              </a:solidFill>
              <a:cs typeface="Times New Roman" panose="02020603050405020304" pitchFamily="18" charset="0"/>
            </a:endParaRPr>
          </a:p>
          <a:p>
            <a:r>
              <a:rPr lang="ru-RU" sz="2400" dirty="0">
                <a:solidFill>
                  <a:schemeClr val="tx1"/>
                </a:solidFill>
                <a:cs typeface="Times New Roman" panose="02020603050405020304" pitchFamily="18" charset="0"/>
              </a:rPr>
              <a:t>Пары «объект– ответ» </a:t>
            </a:r>
            <a:r>
              <a:rPr lang="ru-RU"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ru-RU" sz="2400" dirty="0">
                <a:solidFill>
                  <a:schemeClr val="tx1"/>
                </a:solidFill>
                <a:cs typeface="Times New Roman" panose="02020603050405020304" pitchFamily="18" charset="0"/>
              </a:rPr>
              <a:t>называются прецедентами. </a:t>
            </a:r>
          </a:p>
          <a:p>
            <a:r>
              <a:rPr lang="ru-RU" sz="2400" dirty="0">
                <a:solidFill>
                  <a:schemeClr val="tx1"/>
                </a:solidFill>
                <a:cs typeface="Times New Roman" panose="02020603050405020304" pitchFamily="18" charset="0"/>
              </a:rPr>
              <a:t>Совокупность пар </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ru-RU" sz="2400" i="1" baseline="30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N</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ru-RU" sz="2400" dirty="0">
                <a:solidFill>
                  <a:schemeClr val="tx1"/>
                </a:solidFill>
                <a:cs typeface="Times New Roman" panose="02020603050405020304" pitchFamily="18" charset="0"/>
              </a:rPr>
              <a:t>называется обучающей выборкой (</a:t>
            </a:r>
            <a:r>
              <a:rPr lang="en" sz="2400" dirty="0">
                <a:solidFill>
                  <a:schemeClr val="tx1"/>
                </a:solidFill>
                <a:cs typeface="Times New Roman" panose="02020603050405020304" pitchFamily="18" charset="0"/>
              </a:rPr>
              <a:t>training sample). </a:t>
            </a:r>
          </a:p>
          <a:p>
            <a:endParaRPr lang="ru-RU" sz="2400" dirty="0">
              <a:solidFill>
                <a:schemeClr val="tx1"/>
              </a:solidFill>
              <a:ea typeface="Consolas" charset="0"/>
              <a:cs typeface="Consolas" charset="0"/>
            </a:endParaRPr>
          </a:p>
        </p:txBody>
      </p:sp>
    </p:spTree>
    <p:extLst>
      <p:ext uri="{BB962C8B-B14F-4D97-AF65-F5344CB8AC3E}">
        <p14:creationId xmlns:p14="http://schemas.microsoft.com/office/powerpoint/2010/main" val="82733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323850" y="1004175"/>
            <a:ext cx="6925491" cy="781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solidFill>
                  <a:schemeClr val="bg1">
                    <a:lumMod val="95000"/>
                  </a:schemeClr>
                </a:solidFill>
                <a:latin typeface="Consolas" charset="0"/>
                <a:ea typeface="Consolas" charset="0"/>
                <a:cs typeface="Consolas" charset="0"/>
              </a:rPr>
              <a:t>  </a:t>
            </a:r>
            <a:r>
              <a:rPr lang="en-US" sz="4800" b="1" dirty="0">
                <a:solidFill>
                  <a:srgbClr val="00B0F0"/>
                </a:solidFill>
                <a:ea typeface="Consolas" charset="0"/>
                <a:cs typeface="Consolas" charset="0"/>
              </a:rPr>
              <a:t> </a:t>
            </a:r>
            <a:r>
              <a:rPr lang="ru-RU" sz="4800" b="1" dirty="0">
                <a:solidFill>
                  <a:srgbClr val="00B0F0"/>
                </a:solidFill>
                <a:ea typeface="Consolas" charset="0"/>
                <a:cs typeface="Consolas" charset="0"/>
              </a:rPr>
              <a:t>Требуется найти</a:t>
            </a:r>
            <a:endParaRPr lang="en-US" sz="4800" b="1" dirty="0">
              <a:solidFill>
                <a:srgbClr val="00B0F0"/>
              </a:solidFill>
              <a:ea typeface="Consolas" charset="0"/>
              <a:cs typeface="Consolas" charset="0"/>
            </a:endParaRPr>
          </a:p>
        </p:txBody>
      </p:sp>
      <p:sp>
        <p:nvSpPr>
          <p:cNvPr id="15" name="Прямоугольник 14"/>
          <p:cNvSpPr/>
          <p:nvPr/>
        </p:nvSpPr>
        <p:spPr>
          <a:xfrm>
            <a:off x="1187450" y="2973095"/>
            <a:ext cx="7353155" cy="2099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400" dirty="0">
                <a:solidFill>
                  <a:schemeClr val="tx1"/>
                </a:solidFill>
                <a:cs typeface="Times New Roman" panose="02020603050405020304" pitchFamily="18" charset="0"/>
              </a:rPr>
              <a:t>зависимость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baseline="30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baseline="300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по выборке </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ru-RU" sz="2400" i="1" baseline="30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N</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то есть построить решающую функцию (</a:t>
            </a:r>
            <a:r>
              <a:rPr lang="en" sz="2400" dirty="0">
                <a:solidFill>
                  <a:schemeClr val="tx1"/>
                </a:solidFill>
                <a:cs typeface="Times New Roman" panose="02020603050405020304" pitchFamily="18" charset="0"/>
              </a:rPr>
              <a:t>decision function) </a:t>
            </a:r>
            <a:endParaRPr lang="ru-RU" sz="2400" dirty="0">
              <a:solidFill>
                <a:schemeClr val="tx1"/>
              </a:solidFill>
              <a:cs typeface="Times New Roman" panose="02020603050405020304" pitchFamily="18" charset="0"/>
            </a:endParaRPr>
          </a:p>
          <a:p>
            <a:pPr algn="ct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dirty="0">
                <a:solidFill>
                  <a:schemeClr val="tx1"/>
                </a:solidFill>
                <a:cs typeface="Times New Roman" panose="02020603050405020304" pitchFamily="18" charset="0"/>
              </a:rPr>
              <a:t>, </a:t>
            </a:r>
            <a:endParaRPr lang="ru-RU" sz="2400" dirty="0">
              <a:solidFill>
                <a:schemeClr val="tx1"/>
              </a:solidFill>
              <a:cs typeface="Times New Roman" panose="02020603050405020304" pitchFamily="18" charset="0"/>
            </a:endParaRPr>
          </a:p>
          <a:p>
            <a:r>
              <a:rPr lang="ru-RU" sz="2400" dirty="0">
                <a:solidFill>
                  <a:schemeClr val="tx1"/>
                </a:solidFill>
                <a:cs typeface="Times New Roman" panose="02020603050405020304" pitchFamily="18" charset="0"/>
              </a:rPr>
              <a:t>которая приближала бы целевую функцию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baseline="30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причём не только на объектах обучающей выборки, но и на всём множестве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  </a:t>
            </a:r>
            <a:r>
              <a:rPr lang="en" sz="2400" dirty="0">
                <a:solidFill>
                  <a:schemeClr val="tx1"/>
                </a:solidFill>
                <a:ea typeface="Cambria Math" panose="02040503050406030204" pitchFamily="18" charset="0"/>
                <a:cs typeface="Times New Roman" panose="02020603050405020304" pitchFamily="18" charset="0"/>
              </a:rPr>
              <a:t>(</a:t>
            </a:r>
            <a:r>
              <a:rPr lang="ru-RU" sz="2400" dirty="0">
                <a:solidFill>
                  <a:schemeClr val="tx1"/>
                </a:solidFill>
                <a:ea typeface="Cambria Math" panose="02040503050406030204" pitchFamily="18" charset="0"/>
                <a:cs typeface="Times New Roman" panose="02020603050405020304" pitchFamily="18" charset="0"/>
              </a:rPr>
              <a:t>или некотором его подмножестве</a:t>
            </a:r>
            <a:r>
              <a:rPr lang="en" sz="2400" dirty="0">
                <a:solidFill>
                  <a:schemeClr val="tx1"/>
                </a:solidFill>
                <a:ea typeface="Cambria Math" panose="02040503050406030204" pitchFamily="18" charset="0"/>
                <a:cs typeface="Times New Roman" panose="02020603050405020304" pitchFamily="18" charset="0"/>
              </a:rPr>
              <a:t>)</a:t>
            </a:r>
            <a:r>
              <a:rPr lang="en" sz="2400" dirty="0">
                <a:solidFill>
                  <a:schemeClr val="tx1"/>
                </a:solidFill>
                <a:cs typeface="Times New Roman" panose="02020603050405020304" pitchFamily="18" charset="0"/>
              </a:rPr>
              <a:t>. </a:t>
            </a:r>
          </a:p>
          <a:p>
            <a:r>
              <a:rPr lang="ru-RU" sz="2400" dirty="0">
                <a:solidFill>
                  <a:schemeClr val="tx1"/>
                </a:solidFill>
                <a:cs typeface="Times New Roman" panose="02020603050405020304" pitchFamily="18" charset="0"/>
              </a:rPr>
              <a:t>Решающая функция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должна допускать эффективную компьютерную реализацию. </a:t>
            </a:r>
          </a:p>
          <a:p>
            <a:r>
              <a:rPr lang="en" sz="2400" dirty="0">
                <a:solidFill>
                  <a:schemeClr val="tx1"/>
                </a:solidFill>
                <a:cs typeface="Times New Roman" panose="02020603050405020304" pitchFamily="18" charset="0"/>
              </a:rPr>
              <a:t> </a:t>
            </a:r>
          </a:p>
          <a:p>
            <a:endParaRPr lang="ru-RU" sz="2400" dirty="0">
              <a:solidFill>
                <a:schemeClr val="tx1"/>
              </a:solidFill>
              <a:ea typeface="Consolas" charset="0"/>
              <a:cs typeface="Consolas" charset="0"/>
            </a:endParaRPr>
          </a:p>
        </p:txBody>
      </p:sp>
    </p:spTree>
    <p:extLst>
      <p:ext uri="{BB962C8B-B14F-4D97-AF65-F5344CB8AC3E}">
        <p14:creationId xmlns:p14="http://schemas.microsoft.com/office/powerpoint/2010/main" val="455728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39280F-7819-FB45-B551-C74CCD43AD4F}"/>
              </a:ext>
            </a:extLst>
          </p:cNvPr>
          <p:cNvSpPr>
            <a:spLocks noGrp="1"/>
          </p:cNvSpPr>
          <p:nvPr>
            <p:ph type="title"/>
          </p:nvPr>
        </p:nvSpPr>
        <p:spPr/>
        <p:txBody>
          <a:bodyPr/>
          <a:lstStyle/>
          <a:p>
            <a:r>
              <a:rPr lang="ru-RU" dirty="0"/>
              <a:t>Этапы обучения</a:t>
            </a:r>
          </a:p>
        </p:txBody>
      </p:sp>
      <p:pic>
        <p:nvPicPr>
          <p:cNvPr id="9" name="Объект 8">
            <a:extLst>
              <a:ext uri="{FF2B5EF4-FFF2-40B4-BE49-F238E27FC236}">
                <a16:creationId xmlns:a16="http://schemas.microsoft.com/office/drawing/2014/main" id="{7BD8FC4D-E355-BB42-B8F0-BFD983DCB996}"/>
              </a:ext>
            </a:extLst>
          </p:cNvPr>
          <p:cNvPicPr>
            <a:picLocks noGrp="1" noChangeAspect="1"/>
          </p:cNvPicPr>
          <p:nvPr>
            <p:ph idx="1"/>
          </p:nvPr>
        </p:nvPicPr>
        <p:blipFill>
          <a:blip r:embed="rId2"/>
          <a:stretch>
            <a:fillRect/>
          </a:stretch>
        </p:blipFill>
        <p:spPr>
          <a:xfrm>
            <a:off x="154784" y="1718751"/>
            <a:ext cx="8834432" cy="3883395"/>
          </a:xfrm>
          <a:prstGeom prst="rect">
            <a:avLst/>
          </a:prstGeom>
        </p:spPr>
      </p:pic>
      <p:sp>
        <p:nvSpPr>
          <p:cNvPr id="4" name="Номер слайда 3">
            <a:extLst>
              <a:ext uri="{FF2B5EF4-FFF2-40B4-BE49-F238E27FC236}">
                <a16:creationId xmlns:a16="http://schemas.microsoft.com/office/drawing/2014/main" id="{E70D0FA6-DA1F-EB49-B4E0-5171BF285FA0}"/>
              </a:ext>
            </a:extLst>
          </p:cNvPr>
          <p:cNvSpPr>
            <a:spLocks noGrp="1"/>
          </p:cNvSpPr>
          <p:nvPr>
            <p:ph type="sldNum" sz="quarter" idx="12"/>
          </p:nvPr>
        </p:nvSpPr>
        <p:spPr/>
        <p:txBody>
          <a:bodyPr/>
          <a:lstStyle/>
          <a:p>
            <a:fld id="{38237106-F2ED-405E-BC33-CC3CF426205F}" type="slidenum">
              <a:rPr lang="en-US" smtClean="0"/>
              <a:pPr/>
              <a:t>15</a:t>
            </a:fld>
            <a:endParaRPr lang="en-US"/>
          </a:p>
        </p:txBody>
      </p:sp>
    </p:spTree>
    <p:extLst>
      <p:ext uri="{BB962C8B-B14F-4D97-AF65-F5344CB8AC3E}">
        <p14:creationId xmlns:p14="http://schemas.microsoft.com/office/powerpoint/2010/main" val="1658049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D7491BC4-88BF-9D45-B320-4E75BF1208C3}"/>
              </a:ext>
            </a:extLst>
          </p:cNvPr>
          <p:cNvSpPr>
            <a:spLocks noGrp="1"/>
          </p:cNvSpPr>
          <p:nvPr>
            <p:ph type="title"/>
          </p:nvPr>
        </p:nvSpPr>
        <p:spPr/>
        <p:txBody>
          <a:bodyPr>
            <a:normAutofit fontScale="90000"/>
          </a:bodyPr>
          <a:lstStyle/>
          <a:p>
            <a:r>
              <a:rPr lang="ru-RU" dirty="0"/>
              <a:t>Рекомендуемые системы программирования и библиотеки</a:t>
            </a:r>
          </a:p>
        </p:txBody>
      </p:sp>
      <p:sp>
        <p:nvSpPr>
          <p:cNvPr id="4" name="Объект 3">
            <a:extLst>
              <a:ext uri="{FF2B5EF4-FFF2-40B4-BE49-F238E27FC236}">
                <a16:creationId xmlns:a16="http://schemas.microsoft.com/office/drawing/2014/main" id="{AC6DC6BA-04C9-4149-AD84-A2C64CF45781}"/>
              </a:ext>
            </a:extLst>
          </p:cNvPr>
          <p:cNvSpPr>
            <a:spLocks noGrp="1"/>
          </p:cNvSpPr>
          <p:nvPr>
            <p:ph idx="1"/>
          </p:nvPr>
        </p:nvSpPr>
        <p:spPr>
          <a:xfrm>
            <a:off x="457200" y="1600200"/>
            <a:ext cx="8229600" cy="4983162"/>
          </a:xfrm>
        </p:spPr>
        <p:txBody>
          <a:bodyPr>
            <a:normAutofit lnSpcReduction="10000"/>
          </a:bodyPr>
          <a:lstStyle/>
          <a:p>
            <a:r>
              <a:rPr lang="en-US" dirty="0"/>
              <a:t>Python</a:t>
            </a:r>
          </a:p>
          <a:p>
            <a:r>
              <a:rPr lang="en-US" dirty="0"/>
              <a:t>Jupyter Lab</a:t>
            </a:r>
          </a:p>
          <a:p>
            <a:r>
              <a:rPr lang="en-US" dirty="0"/>
              <a:t>NumPy</a:t>
            </a:r>
          </a:p>
          <a:p>
            <a:r>
              <a:rPr lang="en-US" dirty="0"/>
              <a:t>Pandas</a:t>
            </a:r>
          </a:p>
          <a:p>
            <a:r>
              <a:rPr lang="en-US" dirty="0"/>
              <a:t>Scikit-Learn</a:t>
            </a:r>
          </a:p>
          <a:p>
            <a:r>
              <a:rPr lang="en-US" dirty="0" err="1"/>
              <a:t>XGBoost</a:t>
            </a:r>
            <a:endParaRPr lang="en-US" dirty="0"/>
          </a:p>
          <a:p>
            <a:pPr marL="0" indent="0">
              <a:buNone/>
            </a:pPr>
            <a:endParaRPr lang="ru-RU" dirty="0"/>
          </a:p>
          <a:p>
            <a:pPr marL="0" indent="0">
              <a:buNone/>
            </a:pPr>
            <a:r>
              <a:rPr lang="ru-RU" dirty="0"/>
              <a:t>Следующий семестр</a:t>
            </a:r>
            <a:endParaRPr lang="en-US" dirty="0"/>
          </a:p>
          <a:p>
            <a:r>
              <a:rPr lang="en-US" dirty="0" err="1"/>
              <a:t>PyTorch</a:t>
            </a:r>
            <a:r>
              <a:rPr lang="en-US" dirty="0"/>
              <a:t>,</a:t>
            </a:r>
            <a:r>
              <a:rPr lang="ru-RU" dirty="0"/>
              <a:t> </a:t>
            </a:r>
            <a:r>
              <a:rPr lang="en-US" dirty="0"/>
              <a:t>TensorFlow,</a:t>
            </a:r>
            <a:r>
              <a:rPr lang="ru-RU" dirty="0"/>
              <a:t> </a:t>
            </a:r>
            <a:r>
              <a:rPr lang="en-US" dirty="0"/>
              <a:t>Transformers</a:t>
            </a:r>
            <a:endParaRPr lang="ru-RU" dirty="0"/>
          </a:p>
        </p:txBody>
      </p:sp>
      <p:sp>
        <p:nvSpPr>
          <p:cNvPr id="2" name="Номер слайда 1">
            <a:extLst>
              <a:ext uri="{FF2B5EF4-FFF2-40B4-BE49-F238E27FC236}">
                <a16:creationId xmlns:a16="http://schemas.microsoft.com/office/drawing/2014/main" id="{C3E66446-B2E8-0A41-A7EB-F7980AD097DB}"/>
              </a:ext>
            </a:extLst>
          </p:cNvPr>
          <p:cNvSpPr>
            <a:spLocks noGrp="1"/>
          </p:cNvSpPr>
          <p:nvPr>
            <p:ph type="sldNum" sz="quarter" idx="12"/>
          </p:nvPr>
        </p:nvSpPr>
        <p:spPr/>
        <p:txBody>
          <a:bodyPr/>
          <a:lstStyle/>
          <a:p>
            <a:fld id="{213A858D-DC13-7F48-8EE5-FA8D0F7167EE}" type="slidenum">
              <a:rPr lang="ru-RU" smtClean="0"/>
              <a:t>16</a:t>
            </a:fld>
            <a:endParaRPr lang="ru-RU"/>
          </a:p>
        </p:txBody>
      </p:sp>
      <p:pic>
        <p:nvPicPr>
          <p:cNvPr id="1026" name="Picture 2" descr="Python (programming language) - Wikipedia">
            <a:extLst>
              <a:ext uri="{FF2B5EF4-FFF2-40B4-BE49-F238E27FC236}">
                <a16:creationId xmlns:a16="http://schemas.microsoft.com/office/drawing/2014/main" id="{34FF9E4C-7FF0-A340-AF0E-AD6230EB3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6913" y="1556795"/>
            <a:ext cx="1797230" cy="17972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upyter — Википедия">
            <a:extLst>
              <a:ext uri="{FF2B5EF4-FFF2-40B4-BE49-F238E27FC236}">
                <a16:creationId xmlns:a16="http://schemas.microsoft.com/office/drawing/2014/main" id="{BC8F58E8-C429-C847-9CD4-BF42E11BD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4216" y="1644128"/>
            <a:ext cx="1196255" cy="13865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numpy/numpy: The fundamental package for scientific computing with  Python.">
            <a:extLst>
              <a:ext uri="{FF2B5EF4-FFF2-40B4-BE49-F238E27FC236}">
                <a16:creationId xmlns:a16="http://schemas.microsoft.com/office/drawing/2014/main" id="{CD7F2655-7F0A-8847-9883-873C47986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2896" y="3134276"/>
            <a:ext cx="21272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cikit-learn - Wikipedia">
            <a:extLst>
              <a:ext uri="{FF2B5EF4-FFF2-40B4-BE49-F238E27FC236}">
                <a16:creationId xmlns:a16="http://schemas.microsoft.com/office/drawing/2014/main" id="{033B7F82-4531-574B-A52B-F2D378B2A0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0288" y="3478712"/>
            <a:ext cx="2363232" cy="12759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XGBoost — Википедия">
            <a:extLst>
              <a:ext uri="{FF2B5EF4-FFF2-40B4-BE49-F238E27FC236}">
                <a16:creationId xmlns:a16="http://schemas.microsoft.com/office/drawing/2014/main" id="{467F2E01-3A75-8243-9495-5A496E17A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1946" y="4350835"/>
            <a:ext cx="2629149" cy="9069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ransformers">
            <a:extLst>
              <a:ext uri="{FF2B5EF4-FFF2-40B4-BE49-F238E27FC236}">
                <a16:creationId xmlns:a16="http://schemas.microsoft.com/office/drawing/2014/main" id="{0BBC663B-3DD5-2C4C-B1B6-FA95761598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2765" y="5301205"/>
            <a:ext cx="2074035"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ndas (software) - Wikipedia">
            <a:extLst>
              <a:ext uri="{FF2B5EF4-FFF2-40B4-BE49-F238E27FC236}">
                <a16:creationId xmlns:a16="http://schemas.microsoft.com/office/drawing/2014/main" id="{FCE6E0F0-C436-5446-9849-5C2D258B0C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2683" y="2331124"/>
            <a:ext cx="1929034" cy="7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626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C7EDABA-B766-3F4A-808F-75BD0D97EF77}"/>
              </a:ext>
            </a:extLst>
          </p:cNvPr>
          <p:cNvSpPr>
            <a:spLocks noGrp="1"/>
          </p:cNvSpPr>
          <p:nvPr>
            <p:ph type="title"/>
          </p:nvPr>
        </p:nvSpPr>
        <p:spPr/>
        <p:txBody>
          <a:bodyPr>
            <a:normAutofit/>
          </a:bodyPr>
          <a:lstStyle/>
          <a:p>
            <a:r>
              <a:rPr lang="ru-RU" dirty="0"/>
              <a:t>Пример задачи</a:t>
            </a:r>
          </a:p>
        </p:txBody>
      </p:sp>
      <p:sp>
        <p:nvSpPr>
          <p:cNvPr id="4" name="Номер слайда 3">
            <a:extLst>
              <a:ext uri="{FF2B5EF4-FFF2-40B4-BE49-F238E27FC236}">
                <a16:creationId xmlns:a16="http://schemas.microsoft.com/office/drawing/2014/main" id="{16846905-7D35-DF4B-97F8-7228D6339821}"/>
              </a:ext>
            </a:extLst>
          </p:cNvPr>
          <p:cNvSpPr>
            <a:spLocks noGrp="1"/>
          </p:cNvSpPr>
          <p:nvPr>
            <p:ph type="sldNum" sz="quarter" idx="12"/>
          </p:nvPr>
        </p:nvSpPr>
        <p:spPr/>
        <p:txBody>
          <a:bodyPr/>
          <a:lstStyle/>
          <a:p>
            <a:fld id="{38237106-F2ED-405E-BC33-CC3CF426205F}" type="slidenum">
              <a:rPr lang="en-US" smtClean="0"/>
              <a:pPr/>
              <a:t>17</a:t>
            </a:fld>
            <a:endParaRPr lang="en-US"/>
          </a:p>
        </p:txBody>
      </p:sp>
      <p:pic>
        <p:nvPicPr>
          <p:cNvPr id="8" name="Объект 7">
            <a:extLst>
              <a:ext uri="{FF2B5EF4-FFF2-40B4-BE49-F238E27FC236}">
                <a16:creationId xmlns:a16="http://schemas.microsoft.com/office/drawing/2014/main" id="{F214702F-B6D6-4348-9018-7C09CDCF357A}"/>
              </a:ext>
            </a:extLst>
          </p:cNvPr>
          <p:cNvPicPr>
            <a:picLocks noGrp="1" noChangeAspect="1"/>
          </p:cNvPicPr>
          <p:nvPr>
            <p:ph idx="1"/>
          </p:nvPr>
        </p:nvPicPr>
        <p:blipFill>
          <a:blip r:embed="rId2"/>
          <a:stretch>
            <a:fillRect/>
          </a:stretch>
        </p:blipFill>
        <p:spPr>
          <a:xfrm>
            <a:off x="1212294" y="1218236"/>
            <a:ext cx="6719412" cy="5761298"/>
          </a:xfrm>
          <a:prstGeom prst="rect">
            <a:avLst/>
          </a:prstGeom>
        </p:spPr>
      </p:pic>
    </p:spTree>
    <p:extLst>
      <p:ext uri="{BB962C8B-B14F-4D97-AF65-F5344CB8AC3E}">
        <p14:creationId xmlns:p14="http://schemas.microsoft.com/office/powerpoint/2010/main" val="843091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C7EDABA-B766-3F4A-808F-75BD0D97EF77}"/>
              </a:ext>
            </a:extLst>
          </p:cNvPr>
          <p:cNvSpPr>
            <a:spLocks noGrp="1"/>
          </p:cNvSpPr>
          <p:nvPr>
            <p:ph type="title"/>
          </p:nvPr>
        </p:nvSpPr>
        <p:spPr/>
        <p:txBody>
          <a:bodyPr>
            <a:normAutofit fontScale="90000"/>
          </a:bodyPr>
          <a:lstStyle/>
          <a:p>
            <a:r>
              <a:rPr lang="ru-RU" dirty="0"/>
              <a:t>Пример решения </a:t>
            </a:r>
            <a:br>
              <a:rPr lang="ru-RU" dirty="0"/>
            </a:br>
            <a:r>
              <a:rPr lang="ru-RU" sz="2700" dirty="0"/>
              <a:t>(не идеального)</a:t>
            </a:r>
            <a:endParaRPr lang="ru-RU" dirty="0"/>
          </a:p>
        </p:txBody>
      </p:sp>
      <p:sp>
        <p:nvSpPr>
          <p:cNvPr id="4" name="Номер слайда 3">
            <a:extLst>
              <a:ext uri="{FF2B5EF4-FFF2-40B4-BE49-F238E27FC236}">
                <a16:creationId xmlns:a16="http://schemas.microsoft.com/office/drawing/2014/main" id="{16846905-7D35-DF4B-97F8-7228D6339821}"/>
              </a:ext>
            </a:extLst>
          </p:cNvPr>
          <p:cNvSpPr>
            <a:spLocks noGrp="1"/>
          </p:cNvSpPr>
          <p:nvPr>
            <p:ph type="sldNum" sz="quarter" idx="12"/>
          </p:nvPr>
        </p:nvSpPr>
        <p:spPr/>
        <p:txBody>
          <a:bodyPr/>
          <a:lstStyle/>
          <a:p>
            <a:fld id="{38237106-F2ED-405E-BC33-CC3CF426205F}" type="slidenum">
              <a:rPr lang="en-US" smtClean="0"/>
              <a:pPr/>
              <a:t>18</a:t>
            </a:fld>
            <a:endParaRPr lang="en-US"/>
          </a:p>
        </p:txBody>
      </p:sp>
      <p:pic>
        <p:nvPicPr>
          <p:cNvPr id="7" name="Объект 6">
            <a:extLst>
              <a:ext uri="{FF2B5EF4-FFF2-40B4-BE49-F238E27FC236}">
                <a16:creationId xmlns:a16="http://schemas.microsoft.com/office/drawing/2014/main" id="{27A4CAA2-CD4A-414E-87E6-02AAB39C152A}"/>
              </a:ext>
            </a:extLst>
          </p:cNvPr>
          <p:cNvPicPr>
            <a:picLocks noGrp="1" noChangeAspect="1"/>
          </p:cNvPicPr>
          <p:nvPr>
            <p:ph idx="1"/>
          </p:nvPr>
        </p:nvPicPr>
        <p:blipFill>
          <a:blip r:embed="rId2"/>
          <a:stretch>
            <a:fillRect/>
          </a:stretch>
        </p:blipFill>
        <p:spPr>
          <a:xfrm>
            <a:off x="1292986" y="1235075"/>
            <a:ext cx="6558028" cy="5622925"/>
          </a:xfrm>
          <a:prstGeom prst="rect">
            <a:avLst/>
          </a:prstGeom>
        </p:spPr>
      </p:pic>
      <p:sp>
        <p:nvSpPr>
          <p:cNvPr id="8" name="TextBox 7">
            <a:extLst>
              <a:ext uri="{FF2B5EF4-FFF2-40B4-BE49-F238E27FC236}">
                <a16:creationId xmlns:a16="http://schemas.microsoft.com/office/drawing/2014/main" id="{E1F43440-5ECA-C841-9AD1-62963B494911}"/>
              </a:ext>
            </a:extLst>
          </p:cNvPr>
          <p:cNvSpPr txBox="1"/>
          <p:nvPr/>
        </p:nvSpPr>
        <p:spPr>
          <a:xfrm>
            <a:off x="300942" y="3501746"/>
            <a:ext cx="1204967" cy="646331"/>
          </a:xfrm>
          <a:prstGeom prst="rect">
            <a:avLst/>
          </a:prstGeom>
          <a:noFill/>
        </p:spPr>
        <p:txBody>
          <a:bodyPr wrap="square" rtlCol="0">
            <a:spAutoFit/>
          </a:bodyPr>
          <a:lstStyle/>
          <a:p>
            <a:r>
              <a:rPr lang="ru-RU" dirty="0">
                <a:solidFill>
                  <a:srgbClr val="FF0000"/>
                </a:solidFill>
              </a:rPr>
              <a:t>Что нужно улучшить?</a:t>
            </a:r>
          </a:p>
        </p:txBody>
      </p:sp>
    </p:spTree>
    <p:extLst>
      <p:ext uri="{BB962C8B-B14F-4D97-AF65-F5344CB8AC3E}">
        <p14:creationId xmlns:p14="http://schemas.microsoft.com/office/powerpoint/2010/main" val="2429088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EE8CDE-A2F4-834F-805E-C197FEE69CF8}"/>
              </a:ext>
            </a:extLst>
          </p:cNvPr>
          <p:cNvSpPr>
            <a:spLocks noGrp="1"/>
          </p:cNvSpPr>
          <p:nvPr>
            <p:ph type="title"/>
          </p:nvPr>
        </p:nvSpPr>
        <p:spPr/>
        <p:txBody>
          <a:bodyPr/>
          <a:lstStyle/>
          <a:p>
            <a:r>
              <a:rPr lang="ru-RU" dirty="0"/>
              <a:t>Пример</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CF69E8F-0C5B-CE49-A3D2-8398E89F8602}"/>
                  </a:ext>
                </a:extLst>
              </p:cNvPr>
              <p:cNvSpPr>
                <a:spLocks noGrp="1"/>
              </p:cNvSpPr>
              <p:nvPr>
                <p:ph idx="1"/>
              </p:nvPr>
            </p:nvSpPr>
            <p:spPr/>
            <p:txBody>
              <a:bodyPr>
                <a:normAutofit fontScale="77500" lnSpcReduction="20000"/>
              </a:bodyPr>
              <a:lstStyle/>
              <a:p>
                <a:r>
                  <a:rPr lang="ru-RU" dirty="0"/>
                  <a:t>Рассмотрим синтетически сгенерированный пример набора данных. Данные были получены из функции </a:t>
                </a:r>
                <a14:m>
                  <m:oMath xmlns:m="http://schemas.openxmlformats.org/officeDocument/2006/math">
                    <m:r>
                      <m:rPr>
                        <m:sty m:val="p"/>
                      </m:rPr>
                      <a:rPr lang="ru-RU">
                        <a:latin typeface="Cambria Math" panose="02040503050406030204" pitchFamily="18" charset="0"/>
                      </a:rPr>
                      <m:t>sin</m:t>
                    </m:r>
                    <m:r>
                      <a:rPr lang="ru-RU">
                        <a:latin typeface="Cambria Math" panose="02040503050406030204" pitchFamily="18" charset="0"/>
                      </a:rPr>
                      <m:t>(</m:t>
                    </m:r>
                    <m:r>
                      <a:rPr lang="ru-RU" i="1">
                        <a:latin typeface="Cambria Math" panose="02040503050406030204" pitchFamily="18" charset="0"/>
                      </a:rPr>
                      <m:t>2</m:t>
                    </m:r>
                    <m:r>
                      <a:rPr lang="ru-RU" i="1">
                        <a:latin typeface="Cambria Math" panose="02040503050406030204" pitchFamily="18" charset="0"/>
                      </a:rPr>
                      <m:t>𝜋</m:t>
                    </m:r>
                    <m:r>
                      <a:rPr lang="ru-RU" i="1">
                        <a:latin typeface="Cambria Math" panose="02040503050406030204" pitchFamily="18" charset="0"/>
                      </a:rPr>
                      <m:t>𝑥</m:t>
                    </m:r>
                    <m:r>
                      <a:rPr lang="ru-RU">
                        <a:latin typeface="Cambria Math" panose="02040503050406030204" pitchFamily="18" charset="0"/>
                      </a:rPr>
                      <m:t>)</m:t>
                    </m:r>
                  </m:oMath>
                </a14:m>
                <a:r>
                  <a:rPr lang="ru-RU" dirty="0"/>
                  <a:t>путём добавления случайного </a:t>
                </a:r>
                <a:r>
                  <a:rPr lang="ru-RU" dirty="0" err="1"/>
                  <a:t>гауссовского</a:t>
                </a:r>
                <a:r>
                  <a:rPr lang="ru-RU" dirty="0"/>
                  <a:t> шума со стандартным отклонением </a:t>
                </a:r>
                <a14:m>
                  <m:oMath xmlns:m="http://schemas.openxmlformats.org/officeDocument/2006/math">
                    <m:r>
                      <a:rPr lang="ru-RU" i="1">
                        <a:latin typeface="Cambria Math" panose="02040503050406030204" pitchFamily="18" charset="0"/>
                      </a:rPr>
                      <m:t>𝜎</m:t>
                    </m:r>
                    <m:r>
                      <a:rPr lang="ru-RU">
                        <a:latin typeface="Cambria Math" panose="02040503050406030204" pitchFamily="18" charset="0"/>
                      </a:rPr>
                      <m:t>=</m:t>
                    </m:r>
                    <m:r>
                      <a:rPr lang="ru-RU" i="1">
                        <a:latin typeface="Cambria Math" panose="02040503050406030204" pitchFamily="18" charset="0"/>
                      </a:rPr>
                      <m:t>0.3</m:t>
                    </m:r>
                  </m:oMath>
                </a14:m>
                <a:r>
                  <a:rPr lang="ru-RU" dirty="0"/>
                  <a:t>.</a:t>
                </a:r>
              </a:p>
              <a:p>
                <a:r>
                  <a:rPr lang="ru-RU" dirty="0"/>
                  <a:t>Мы сгенерировали </a:t>
                </a:r>
                <a14:m>
                  <m:oMath xmlns:m="http://schemas.openxmlformats.org/officeDocument/2006/math">
                    <m:r>
                      <a:rPr lang="ru-RU" i="1">
                        <a:latin typeface="Cambria Math" panose="02040503050406030204" pitchFamily="18" charset="0"/>
                      </a:rPr>
                      <m:t>𝑁</m:t>
                    </m:r>
                    <m:r>
                      <a:rPr lang="ru-RU">
                        <a:latin typeface="Cambria Math" panose="02040503050406030204" pitchFamily="18" charset="0"/>
                      </a:rPr>
                      <m:t>=</m:t>
                    </m:r>
                    <m:r>
                      <a:rPr lang="ru-RU" i="1">
                        <a:latin typeface="Cambria Math" panose="02040503050406030204" pitchFamily="18" charset="0"/>
                      </a:rPr>
                      <m:t>10</m:t>
                    </m:r>
                  </m:oMath>
                </a14:m>
                <a:r>
                  <a:rPr lang="ru-RU" dirty="0"/>
                  <a:t> наблюдения, равномерно распределенные в диапазоне </a:t>
                </a:r>
                <a14:m>
                  <m:oMath xmlns:m="http://schemas.openxmlformats.org/officeDocument/2006/math">
                    <m:r>
                      <a:rPr lang="ru-RU">
                        <a:latin typeface="Cambria Math" panose="02040503050406030204" pitchFamily="18" charset="0"/>
                      </a:rPr>
                      <m:t>[</m:t>
                    </m:r>
                    <m:r>
                      <a:rPr lang="ru-RU" i="1">
                        <a:latin typeface="Cambria Math" panose="02040503050406030204" pitchFamily="18" charset="0"/>
                      </a:rPr>
                      <m:t>0</m:t>
                    </m:r>
                    <m:r>
                      <a:rPr lang="ru-RU">
                        <a:latin typeface="Cambria Math" panose="02040503050406030204" pitchFamily="18" charset="0"/>
                      </a:rPr>
                      <m:t>,</m:t>
                    </m:r>
                    <m:r>
                      <a:rPr lang="ru-RU" i="1">
                        <a:latin typeface="Cambria Math" panose="02040503050406030204" pitchFamily="18" charset="0"/>
                      </a:rPr>
                      <m:t>1</m:t>
                    </m:r>
                    <m:r>
                      <a:rPr lang="ru-RU">
                        <a:latin typeface="Cambria Math" panose="02040503050406030204" pitchFamily="18" charset="0"/>
                      </a:rPr>
                      <m:t>]</m:t>
                    </m:r>
                  </m:oMath>
                </a14:m>
                <a:r>
                  <a:rPr lang="ru-RU" dirty="0"/>
                  <a:t>. Эти наблюдения составляют вектор входных данных,</a:t>
                </a:r>
              </a:p>
              <a:p>
                <a:pPr marL="0" indent="0">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𝗑</m:t>
                      </m:r>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𝑁</m:t>
                          </m:r>
                        </m:sub>
                      </m:sSub>
                      <m:sSup>
                        <m:sSupPr>
                          <m:ctrlPr>
                            <a:rPr lang="ru-RU" i="1">
                              <a:latin typeface="Cambria Math" panose="02040503050406030204" pitchFamily="18" charset="0"/>
                            </a:rPr>
                          </m:ctrlPr>
                        </m:sSupPr>
                        <m:e>
                          <m:r>
                            <a:rPr lang="ru-RU">
                              <a:latin typeface="Cambria Math" panose="02040503050406030204" pitchFamily="18" charset="0"/>
                            </a:rPr>
                            <m:t>)</m:t>
                          </m:r>
                        </m:e>
                        <m:sup>
                          <m:r>
                            <m:rPr>
                              <m:nor/>
                            </m:rPr>
                            <a:rPr lang="ru-RU"/>
                            <m:t>T</m:t>
                          </m:r>
                        </m:sup>
                      </m:sSup>
                    </m:oMath>
                  </m:oMathPara>
                </a14:m>
                <a:endParaRPr lang="ru-RU" dirty="0"/>
              </a:p>
              <a:p>
                <a:r>
                  <a:rPr lang="ru-RU" dirty="0"/>
                  <a:t>Для каждого сгенерированного наблюдения </a:t>
                </a:r>
                <a14:m>
                  <m:oMath xmlns:m="http://schemas.openxmlformats.org/officeDocument/2006/math">
                    <m:r>
                      <a:rPr lang="ru-RU" i="1">
                        <a:latin typeface="Cambria Math" panose="02040503050406030204" pitchFamily="18" charset="0"/>
                      </a:rPr>
                      <m:t>𝑥</m:t>
                    </m:r>
                  </m:oMath>
                </a14:m>
                <a:r>
                  <a:rPr lang="ru-RU" dirty="0"/>
                  <a:t> мы получили соответствующее значение функции </a:t>
                </a:r>
                <a14:m>
                  <m:oMath xmlns:m="http://schemas.openxmlformats.org/officeDocument/2006/math">
                    <m:r>
                      <m:rPr>
                        <m:sty m:val="p"/>
                      </m:rPr>
                      <a:rPr lang="ru-RU">
                        <a:latin typeface="Cambria Math" panose="02040503050406030204" pitchFamily="18" charset="0"/>
                      </a:rPr>
                      <m:t>sin</m:t>
                    </m:r>
                    <m:r>
                      <a:rPr lang="ru-RU">
                        <a:latin typeface="Cambria Math" panose="02040503050406030204" pitchFamily="18" charset="0"/>
                      </a:rPr>
                      <m:t>(</m:t>
                    </m:r>
                    <m:r>
                      <a:rPr lang="ru-RU" i="1">
                        <a:latin typeface="Cambria Math" panose="02040503050406030204" pitchFamily="18" charset="0"/>
                      </a:rPr>
                      <m:t>2</m:t>
                    </m:r>
                    <m:r>
                      <a:rPr lang="ru-RU" i="1">
                        <a:latin typeface="Cambria Math" panose="02040503050406030204" pitchFamily="18" charset="0"/>
                      </a:rPr>
                      <m:t>𝜋</m:t>
                    </m:r>
                    <m:r>
                      <a:rPr lang="ru-RU" i="1">
                        <a:latin typeface="Cambria Math" panose="02040503050406030204" pitchFamily="18" charset="0"/>
                      </a:rPr>
                      <m:t>𝑥</m:t>
                    </m:r>
                    <m:r>
                      <a:rPr lang="ru-RU">
                        <a:latin typeface="Cambria Math" panose="02040503050406030204" pitchFamily="18" charset="0"/>
                      </a:rPr>
                      <m:t>)</m:t>
                    </m:r>
                  </m:oMath>
                </a14:m>
                <a:r>
                  <a:rPr lang="ru-RU" dirty="0"/>
                  <a:t>, а затем добавили случайный шум, чтобы зафиксировать реальную ситуацию с отсутствующей информацией.</a:t>
                </a:r>
              </a:p>
              <a:p>
                <a:pPr marL="0" indent="0">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𝗍</m:t>
                      </m:r>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𝑡</m:t>
                          </m:r>
                        </m:e>
                        <m:sub>
                          <m:r>
                            <a:rPr lang="ru-RU" i="1">
                              <a:latin typeface="Cambria Math" panose="02040503050406030204" pitchFamily="18" charset="0"/>
                            </a:rPr>
                            <m:t>1</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𝑡</m:t>
                          </m:r>
                        </m:e>
                        <m:sub>
                          <m:r>
                            <a:rPr lang="ru-RU" i="1">
                              <a:latin typeface="Cambria Math" panose="02040503050406030204" pitchFamily="18" charset="0"/>
                            </a:rPr>
                            <m:t>𝑁</m:t>
                          </m:r>
                        </m:sub>
                      </m:sSub>
                      <m:sSup>
                        <m:sSupPr>
                          <m:ctrlPr>
                            <a:rPr lang="ru-RU" i="1">
                              <a:latin typeface="Cambria Math" panose="02040503050406030204" pitchFamily="18" charset="0"/>
                            </a:rPr>
                          </m:ctrlPr>
                        </m:sSupPr>
                        <m:e>
                          <m:r>
                            <a:rPr lang="ru-RU">
                              <a:latin typeface="Cambria Math" panose="02040503050406030204" pitchFamily="18" charset="0"/>
                            </a:rPr>
                            <m:t>)</m:t>
                          </m:r>
                        </m:e>
                        <m:sup>
                          <m:r>
                            <m:rPr>
                              <m:nor/>
                            </m:rPr>
                            <a:rPr lang="ru-RU"/>
                            <m:t>T</m:t>
                          </m:r>
                        </m:sup>
                      </m:sSup>
                    </m:oMath>
                  </m:oMathPara>
                </a14:m>
                <a:endParaRPr lang="ru-RU" dirty="0"/>
              </a:p>
              <a:p>
                <a:pPr marL="0" indent="0">
                  <a:buNone/>
                </a:pPr>
                <a:endParaRPr lang="ru-RU" dirty="0"/>
              </a:p>
            </p:txBody>
          </p:sp>
        </mc:Choice>
        <mc:Fallback xmlns="">
          <p:sp>
            <p:nvSpPr>
              <p:cNvPr id="3" name="Объект 2">
                <a:extLst>
                  <a:ext uri="{FF2B5EF4-FFF2-40B4-BE49-F238E27FC236}">
                    <a16:creationId xmlns:a16="http://schemas.microsoft.com/office/drawing/2014/main" id="{ECF69E8F-0C5B-CE49-A3D2-8398E89F8602}"/>
                  </a:ext>
                </a:extLst>
              </p:cNvPr>
              <p:cNvSpPr>
                <a:spLocks noGrp="1" noRot="1" noChangeAspect="1" noMove="1" noResize="1" noEditPoints="1" noAdjustHandles="1" noChangeArrowheads="1" noChangeShapeType="1" noTextEdit="1"/>
              </p:cNvSpPr>
              <p:nvPr>
                <p:ph idx="1"/>
              </p:nvPr>
            </p:nvSpPr>
            <p:spPr>
              <a:blipFill>
                <a:blip r:embed="rId2"/>
                <a:stretch>
                  <a:fillRect l="-1235" t="-2801" r="-1543" b="-84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5434396C-7116-F245-A85F-0A0FB14B2C1F}"/>
              </a:ext>
            </a:extLst>
          </p:cNvPr>
          <p:cNvSpPr>
            <a:spLocks noGrp="1"/>
          </p:cNvSpPr>
          <p:nvPr>
            <p:ph type="sldNum" sz="quarter" idx="12"/>
          </p:nvPr>
        </p:nvSpPr>
        <p:spPr/>
        <p:txBody>
          <a:bodyPr/>
          <a:lstStyle/>
          <a:p>
            <a:fld id="{38237106-F2ED-405E-BC33-CC3CF426205F}" type="slidenum">
              <a:rPr lang="en-US" smtClean="0"/>
              <a:pPr/>
              <a:t>19</a:t>
            </a:fld>
            <a:endParaRPr lang="en-US"/>
          </a:p>
        </p:txBody>
      </p:sp>
    </p:spTree>
    <p:extLst>
      <p:ext uri="{BB962C8B-B14F-4D97-AF65-F5344CB8AC3E}">
        <p14:creationId xmlns:p14="http://schemas.microsoft.com/office/powerpoint/2010/main" val="3375774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7886700" cy="1325563"/>
          </a:xfrm>
        </p:spPr>
        <p:txBody>
          <a:bodyPr/>
          <a:lstStyle/>
          <a:p>
            <a:r>
              <a:rPr lang="ru-RU" dirty="0"/>
              <a:t>Содержание</a:t>
            </a:r>
          </a:p>
        </p:txBody>
      </p:sp>
      <p:sp>
        <p:nvSpPr>
          <p:cNvPr id="3" name="Объект 2"/>
          <p:cNvSpPr>
            <a:spLocks noGrp="1"/>
          </p:cNvSpPr>
          <p:nvPr>
            <p:ph idx="1"/>
          </p:nvPr>
        </p:nvSpPr>
        <p:spPr>
          <a:xfrm>
            <a:off x="628650" y="1000898"/>
            <a:ext cx="7886700" cy="5622324"/>
          </a:xfrm>
        </p:spPr>
        <p:txBody>
          <a:bodyPr>
            <a:normAutofit/>
          </a:bodyPr>
          <a:lstStyle/>
          <a:p>
            <a:r>
              <a:rPr lang="ru-RU" dirty="0"/>
              <a:t>Определение, классификация</a:t>
            </a:r>
          </a:p>
          <a:p>
            <a:r>
              <a:rPr lang="ru-RU" dirty="0"/>
              <a:t>Линейные модели</a:t>
            </a:r>
          </a:p>
          <a:p>
            <a:pPr lvl="1"/>
            <a:r>
              <a:rPr lang="ru-RU" dirty="0"/>
              <a:t>регрессия</a:t>
            </a:r>
          </a:p>
          <a:p>
            <a:pPr lvl="1"/>
            <a:r>
              <a:rPr lang="ru-RU" dirty="0"/>
              <a:t>классификация</a:t>
            </a:r>
          </a:p>
          <a:p>
            <a:r>
              <a:rPr lang="ru-RU" dirty="0"/>
              <a:t>Ядерные методы</a:t>
            </a:r>
          </a:p>
          <a:p>
            <a:r>
              <a:rPr lang="ru-RU" dirty="0"/>
              <a:t>Деревья решений</a:t>
            </a:r>
          </a:p>
          <a:p>
            <a:r>
              <a:rPr lang="ru-RU" dirty="0" err="1"/>
              <a:t>Графовые</a:t>
            </a:r>
            <a:r>
              <a:rPr lang="ru-RU" dirty="0"/>
              <a:t> модели</a:t>
            </a:r>
          </a:p>
          <a:p>
            <a:r>
              <a:rPr lang="ru-RU" dirty="0"/>
              <a:t>EM-алгоритм</a:t>
            </a:r>
          </a:p>
          <a:p>
            <a:r>
              <a:rPr lang="ru-RU" dirty="0"/>
              <a:t>Обучение с подкреплением (маловероятно)</a:t>
            </a:r>
          </a:p>
        </p:txBody>
      </p:sp>
      <p:sp>
        <p:nvSpPr>
          <p:cNvPr id="4" name="Номер слайда 3"/>
          <p:cNvSpPr>
            <a:spLocks noGrp="1"/>
          </p:cNvSpPr>
          <p:nvPr>
            <p:ph type="sldNum" sz="quarter" idx="12"/>
          </p:nvPr>
        </p:nvSpPr>
        <p:spPr/>
        <p:txBody>
          <a:bodyPr/>
          <a:lstStyle/>
          <a:p>
            <a:fld id="{213A858D-DC13-7F48-8EE5-FA8D0F7167EE}" type="slidenum">
              <a:rPr lang="ru-RU" smtClean="0"/>
              <a:t>2</a:t>
            </a:fld>
            <a:endParaRPr lang="ru-RU"/>
          </a:p>
        </p:txBody>
      </p:sp>
    </p:spTree>
    <p:extLst>
      <p:ext uri="{BB962C8B-B14F-4D97-AF65-F5344CB8AC3E}">
        <p14:creationId xmlns:p14="http://schemas.microsoft.com/office/powerpoint/2010/main" val="846930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9EA045-C4D9-E84F-AF0A-5459C2A1A643}"/>
              </a:ext>
            </a:extLst>
          </p:cNvPr>
          <p:cNvSpPr>
            <a:spLocks noGrp="1"/>
          </p:cNvSpPr>
          <p:nvPr>
            <p:ph type="title"/>
          </p:nvPr>
        </p:nvSpPr>
        <p:spPr/>
        <p:txBody>
          <a:bodyPr/>
          <a:lstStyle/>
          <a:p>
            <a:r>
              <a:rPr lang="ru-RU" dirty="0"/>
              <a:t>Пример графика</a:t>
            </a:r>
          </a:p>
        </p:txBody>
      </p:sp>
      <p:pic>
        <p:nvPicPr>
          <p:cNvPr id="5" name="Объект 4">
            <a:extLst>
              <a:ext uri="{FF2B5EF4-FFF2-40B4-BE49-F238E27FC236}">
                <a16:creationId xmlns:a16="http://schemas.microsoft.com/office/drawing/2014/main" id="{DD7E54CF-5CCE-124F-A110-A837DF930F2C}"/>
              </a:ext>
            </a:extLst>
          </p:cNvPr>
          <p:cNvPicPr>
            <a:picLocks noGrp="1" noChangeAspect="1"/>
          </p:cNvPicPr>
          <p:nvPr>
            <p:ph idx="1"/>
          </p:nvPr>
        </p:nvPicPr>
        <p:blipFill>
          <a:blip r:embed="rId2"/>
          <a:stretch>
            <a:fillRect/>
          </a:stretch>
        </p:blipFill>
        <p:spPr>
          <a:xfrm>
            <a:off x="1749464" y="1603466"/>
            <a:ext cx="5345816" cy="3990538"/>
          </a:xfrm>
          <a:prstGeom prst="rect">
            <a:avLst/>
          </a:prstGeom>
        </p:spPr>
      </p:pic>
      <p:sp>
        <p:nvSpPr>
          <p:cNvPr id="4" name="Номер слайда 3">
            <a:extLst>
              <a:ext uri="{FF2B5EF4-FFF2-40B4-BE49-F238E27FC236}">
                <a16:creationId xmlns:a16="http://schemas.microsoft.com/office/drawing/2014/main" id="{31BC058A-CA7F-F44C-BAB6-2066451BCC9C}"/>
              </a:ext>
            </a:extLst>
          </p:cNvPr>
          <p:cNvSpPr>
            <a:spLocks noGrp="1"/>
          </p:cNvSpPr>
          <p:nvPr>
            <p:ph type="sldNum" sz="quarter" idx="12"/>
          </p:nvPr>
        </p:nvSpPr>
        <p:spPr/>
        <p:txBody>
          <a:bodyPr/>
          <a:lstStyle/>
          <a:p>
            <a:fld id="{38237106-F2ED-405E-BC33-CC3CF426205F}" type="slidenum">
              <a:rPr lang="en-US" smtClean="0"/>
              <a:pPr/>
              <a:t>20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747918A-3AD4-BB42-86D9-D4EA077220F7}"/>
                  </a:ext>
                </a:extLst>
              </p:cNvPr>
              <p:cNvSpPr txBox="1"/>
              <p:nvPr/>
            </p:nvSpPr>
            <p:spPr>
              <a:xfrm>
                <a:off x="578735" y="5470757"/>
                <a:ext cx="8229599" cy="646331"/>
              </a:xfrm>
              <a:prstGeom prst="rect">
                <a:avLst/>
              </a:prstGeom>
              <a:noFill/>
            </p:spPr>
            <p:txBody>
              <a:bodyPr wrap="square">
                <a:spAutoFit/>
              </a:bodyPr>
              <a:lstStyle/>
              <a:p>
                <a:r>
                  <a:rPr lang="ru-RU" sz="1800" dirty="0">
                    <a:effectLst/>
                    <a:latin typeface="Aptos" panose="020B0004020202020204" pitchFamily="34" charset="0"/>
                    <a:ea typeface="Aptos" panose="020B0004020202020204" pitchFamily="34" charset="0"/>
                    <a:cs typeface="Times New Roman" panose="02020603050405020304" pitchFamily="18" charset="0"/>
                  </a:rPr>
                  <a:t>Наша цель — предсказать значение </a:t>
                </a:r>
                <a14:m>
                  <m:oMath xmlns:m="http://schemas.openxmlformats.org/officeDocument/2006/math">
                    <m:acc>
                      <m:accPr>
                        <m:chr m:val="̂"/>
                        <m:ctrlPr>
                          <a:rPr lang="ru-RU" i="1">
                            <a:effectLst/>
                            <a:latin typeface="Cambria Math" panose="02040503050406030204" pitchFamily="18" charset="0"/>
                          </a:rPr>
                        </m:ctrlPr>
                      </m:acc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acc>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для некоторого </a:t>
                </a:r>
                <a:r>
                  <a:rPr lang="ru-RU" sz="1800" b="1" dirty="0">
                    <a:effectLst/>
                    <a:latin typeface="Aptos" panose="020B0004020202020204" pitchFamily="34" charset="0"/>
                    <a:ea typeface="Aptos" panose="020B0004020202020204" pitchFamily="34" charset="0"/>
                    <a:cs typeface="Times New Roman" panose="02020603050405020304" pitchFamily="18" charset="0"/>
                  </a:rPr>
                  <a:t>нового </a:t>
                </a:r>
                <a:r>
                  <a:rPr lang="ru-RU" sz="1800" dirty="0">
                    <a:effectLst/>
                    <a:latin typeface="Aptos" panose="020B0004020202020204" pitchFamily="34" charset="0"/>
                    <a:ea typeface="Aptos" panose="020B0004020202020204" pitchFamily="34" charset="0"/>
                    <a:cs typeface="Times New Roman" panose="02020603050405020304" pitchFamily="18" charset="0"/>
                  </a:rPr>
                  <a:t>значения </a:t>
                </a:r>
                <a14:m>
                  <m:oMath xmlns:m="http://schemas.openxmlformats.org/officeDocument/2006/math">
                    <m:acc>
                      <m:accPr>
                        <m:chr m:val="̂"/>
                        <m:ctrlPr>
                          <a:rPr lang="ru-RU" i="1">
                            <a:effectLst/>
                            <a:latin typeface="Cambria Math" panose="02040503050406030204" pitchFamily="18" charset="0"/>
                          </a:rPr>
                        </m:ctrlPr>
                      </m:acc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acc>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при отсутствии каких-либо данных о зелёной кривой. </a:t>
                </a:r>
                <a:endParaRPr lang="ru-RU" dirty="0"/>
              </a:p>
            </p:txBody>
          </p:sp>
        </mc:Choice>
        <mc:Fallback xmlns="">
          <p:sp>
            <p:nvSpPr>
              <p:cNvPr id="7" name="TextBox 6">
                <a:extLst>
                  <a:ext uri="{FF2B5EF4-FFF2-40B4-BE49-F238E27FC236}">
                    <a16:creationId xmlns:a16="http://schemas.microsoft.com/office/drawing/2014/main" id="{B747918A-3AD4-BB42-86D9-D4EA077220F7}"/>
                  </a:ext>
                </a:extLst>
              </p:cNvPr>
              <p:cNvSpPr txBox="1">
                <a:spLocks noRot="1" noChangeAspect="1" noMove="1" noResize="1" noEditPoints="1" noAdjustHandles="1" noChangeArrowheads="1" noChangeShapeType="1" noTextEdit="1"/>
              </p:cNvSpPr>
              <p:nvPr/>
            </p:nvSpPr>
            <p:spPr>
              <a:xfrm>
                <a:off x="578735" y="5470757"/>
                <a:ext cx="8229599" cy="646331"/>
              </a:xfrm>
              <a:prstGeom prst="rect">
                <a:avLst/>
              </a:prstGeom>
              <a:blipFill>
                <a:blip r:embed="rId3"/>
                <a:stretch>
                  <a:fillRect l="-616" t="-3846" b="-13462"/>
                </a:stretch>
              </a:blipFill>
            </p:spPr>
            <p:txBody>
              <a:bodyPr/>
              <a:lstStyle/>
              <a:p>
                <a:r>
                  <a:rPr lang="ru-RU">
                    <a:noFill/>
                  </a:rPr>
                  <a:t> </a:t>
                </a:r>
              </a:p>
            </p:txBody>
          </p:sp>
        </mc:Fallback>
      </mc:AlternateContent>
    </p:spTree>
    <p:extLst>
      <p:ext uri="{BB962C8B-B14F-4D97-AF65-F5344CB8AC3E}">
        <p14:creationId xmlns:p14="http://schemas.microsoft.com/office/powerpoint/2010/main" val="325973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9F8D10-CC55-864E-B117-1E58586E5BCF}"/>
              </a:ext>
            </a:extLst>
          </p:cNvPr>
          <p:cNvSpPr>
            <a:spLocks noGrp="1"/>
          </p:cNvSpPr>
          <p:nvPr>
            <p:ph type="title"/>
          </p:nvPr>
        </p:nvSpPr>
        <p:spPr/>
        <p:txBody>
          <a:bodyPr/>
          <a:lstStyle/>
          <a:p>
            <a:r>
              <a:rPr lang="ru-RU" dirty="0"/>
              <a:t>Пример</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363DA3B-6EC3-1442-9F2E-43074C91B3FB}"/>
                  </a:ext>
                </a:extLst>
              </p:cNvPr>
              <p:cNvSpPr>
                <a:spLocks noGrp="1"/>
              </p:cNvSpPr>
              <p:nvPr>
                <p:ph idx="1"/>
              </p:nvPr>
            </p:nvSpPr>
            <p:spPr/>
            <p:txBody>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П</a:t>
                </a:r>
                <a:r>
                  <a:rPr lang="ru-RU" sz="1800" dirty="0">
                    <a:effectLst/>
                    <a:latin typeface="Aptos" panose="020B0004020202020204" pitchFamily="34" charset="0"/>
                    <a:ea typeface="Aptos" panose="020B0004020202020204" pitchFamily="34" charset="0"/>
                    <a:cs typeface="Times New Roman" panose="02020603050405020304" pitchFamily="18" charset="0"/>
                  </a:rPr>
                  <a:t>опытаемся подгонять данные с помощью полиномиальной функции вида</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0</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p>
                      </m:sSup>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i="1" dirty="0">
                    <a:effectLst/>
                    <a:latin typeface="Aptos" panose="020B0004020202020204" pitchFamily="34" charset="0"/>
                    <a:ea typeface="Aptos" panose="020B0004020202020204" pitchFamily="34" charset="0"/>
                    <a:cs typeface="Times New Roman" panose="02020603050405020304" pitchFamily="18" charset="0"/>
                  </a:rPr>
                  <a:t>порядок </a:t>
                </a:r>
                <a:r>
                  <a:rPr lang="ru-RU" sz="1800" dirty="0">
                    <a:effectLst/>
                    <a:latin typeface="Aptos" panose="020B0004020202020204" pitchFamily="34" charset="0"/>
                    <a:ea typeface="Aptos" panose="020B0004020202020204" pitchFamily="34" charset="0"/>
                    <a:cs typeface="Times New Roman" panose="02020603050405020304" pitchFamily="18" charset="0"/>
                  </a:rPr>
                  <a:t>полинома. </a:t>
                </a: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Такие функции, как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являющиеся линейными функциями неизвестных коэффициентов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называются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линейными моделями </a:t>
                </a:r>
                <a:r>
                  <a:rPr lang="ru-RU" sz="1800" dirty="0">
                    <a:effectLst/>
                    <a:latin typeface="Aptos" panose="020B0004020202020204" pitchFamily="34" charset="0"/>
                    <a:ea typeface="Aptos" panose="020B0004020202020204" pitchFamily="34" charset="0"/>
                    <a:cs typeface="Times New Roman" panose="02020603050405020304" pitchFamily="18" charset="0"/>
                  </a:rPr>
                  <a:t>.</a:t>
                </a:r>
                <a:endParaRPr lang="ru-RU" dirty="0"/>
              </a:p>
            </p:txBody>
          </p:sp>
        </mc:Choice>
        <mc:Fallback xmlns="">
          <p:sp>
            <p:nvSpPr>
              <p:cNvPr id="3" name="Объект 2">
                <a:extLst>
                  <a:ext uri="{FF2B5EF4-FFF2-40B4-BE49-F238E27FC236}">
                    <a16:creationId xmlns:a16="http://schemas.microsoft.com/office/drawing/2014/main" id="{E363DA3B-6EC3-1442-9F2E-43074C91B3FB}"/>
                  </a:ext>
                </a:extLst>
              </p:cNvPr>
              <p:cNvSpPr>
                <a:spLocks noGrp="1" noRot="1" noChangeAspect="1" noMove="1" noResize="1" noEditPoints="1" noAdjustHandles="1" noChangeArrowheads="1" noChangeShapeType="1" noTextEdit="1"/>
              </p:cNvSpPr>
              <p:nvPr>
                <p:ph idx="1"/>
              </p:nvPr>
            </p:nvSpPr>
            <p:spPr>
              <a:blipFill>
                <a:blip r:embed="rId2"/>
                <a:stretch>
                  <a:fillRect l="-617" t="-10084" r="-617"/>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0D8ABB8B-6F15-CD43-AC45-7B84DE943F26}"/>
              </a:ext>
            </a:extLst>
          </p:cNvPr>
          <p:cNvSpPr>
            <a:spLocks noGrp="1"/>
          </p:cNvSpPr>
          <p:nvPr>
            <p:ph type="sldNum" sz="quarter" idx="12"/>
          </p:nvPr>
        </p:nvSpPr>
        <p:spPr/>
        <p:txBody>
          <a:bodyPr/>
          <a:lstStyle/>
          <a:p>
            <a:fld id="{38237106-F2ED-405E-BC33-CC3CF426205F}" type="slidenum">
              <a:rPr lang="en-US" smtClean="0"/>
              <a:pPr/>
              <a:t>21</a:t>
            </a:fld>
            <a:endParaRPr lang="en-US"/>
          </a:p>
        </p:txBody>
      </p:sp>
    </p:spTree>
    <p:extLst>
      <p:ext uri="{BB962C8B-B14F-4D97-AF65-F5344CB8AC3E}">
        <p14:creationId xmlns:p14="http://schemas.microsoft.com/office/powerpoint/2010/main" val="132070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900F29-28B0-DF43-9CF5-D5B5B37D090D}"/>
              </a:ext>
            </a:extLst>
          </p:cNvPr>
          <p:cNvSpPr>
            <a:spLocks noGrp="1"/>
          </p:cNvSpPr>
          <p:nvPr>
            <p:ph type="title"/>
          </p:nvPr>
        </p:nvSpPr>
        <p:spPr/>
        <p:txBody>
          <a:bodyPr/>
          <a:lstStyle/>
          <a:p>
            <a:r>
              <a:rPr lang="ru-RU" dirty="0"/>
              <a:t>Функция ошибки</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0F71CE1F-8656-F04B-BA4C-4A5981FD77FA}"/>
                  </a:ext>
                </a:extLst>
              </p:cNvPr>
              <p:cNvSpPr>
                <a:spLocks noGrp="1"/>
              </p:cNvSpPr>
              <p:nvPr>
                <p:ph idx="1"/>
              </p:nvPr>
            </p:nvSpPr>
            <p:spPr>
              <a:xfrm>
                <a:off x="457200" y="1600200"/>
                <a:ext cx="4334719" cy="5257800"/>
              </a:xfrm>
            </p:spPr>
            <p:txBody>
              <a:bodyPr>
                <a:normAutofit fontScale="77500" lnSpcReduction="20000"/>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Н</a:t>
                </a:r>
                <a:r>
                  <a:rPr lang="ru-RU" sz="1800" dirty="0">
                    <a:effectLst/>
                    <a:latin typeface="Aptos" panose="020B0004020202020204" pitchFamily="34" charset="0"/>
                    <a:ea typeface="Aptos" panose="020B0004020202020204" pitchFamily="34" charset="0"/>
                    <a:cs typeface="Times New Roman" panose="02020603050405020304" pitchFamily="18" charset="0"/>
                  </a:rPr>
                  <a:t>еобходимо определить значения коэффициентов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подгоняя полином к обучающим данным. Это можно сделать, минимизировав </a:t>
                </a:r>
                <a:r>
                  <a:rPr lang="ru-RU" sz="1800" i="1" dirty="0">
                    <a:effectLst/>
                    <a:latin typeface="Aptos" panose="020B0004020202020204" pitchFamily="34" charset="0"/>
                    <a:ea typeface="Aptos" panose="020B0004020202020204" pitchFamily="34" charset="0"/>
                    <a:cs typeface="Times New Roman" panose="02020603050405020304" pitchFamily="18" charset="0"/>
                  </a:rPr>
                  <a:t>функцию ошибки </a:t>
                </a:r>
                <a:r>
                  <a:rPr lang="ru-RU" sz="1800" dirty="0">
                    <a:effectLst/>
                    <a:latin typeface="Aptos" panose="020B0004020202020204" pitchFamily="34" charset="0"/>
                    <a:ea typeface="Aptos" panose="020B0004020202020204" pitchFamily="34" charset="0"/>
                    <a:cs typeface="Times New Roman" panose="02020603050405020304" pitchFamily="18" charset="0"/>
                  </a:rPr>
                  <a:t>, которая измеряет несоответствие между функцией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для заданного значения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 точками обучающих данных.</a:t>
                </a: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Одна простая функция ошибок представляет собой </a:t>
                </a:r>
                <a:r>
                  <a:rPr lang="ru-RU" sz="1800" i="1" dirty="0">
                    <a:effectLst/>
                    <a:latin typeface="Aptos" panose="020B0004020202020204" pitchFamily="34" charset="0"/>
                    <a:ea typeface="Aptos" panose="020B0004020202020204" pitchFamily="34" charset="0"/>
                    <a:cs typeface="Times New Roman" panose="02020603050405020304" pitchFamily="18" charset="0"/>
                  </a:rPr>
                  <a:t>сумму квадратов ошибок </a:t>
                </a:r>
                <a:r>
                  <a:rPr lang="ru-RU" sz="1800" dirty="0">
                    <a:effectLst/>
                    <a:latin typeface="Aptos" panose="020B0004020202020204" pitchFamily="34" charset="0"/>
                    <a:ea typeface="Aptos" panose="020B0004020202020204" pitchFamily="34" charset="0"/>
                    <a:cs typeface="Times New Roman" panose="02020603050405020304" pitchFamily="18" charset="0"/>
                  </a:rPr>
                  <a:t>между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и соответствующими целевыми значениями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oMath>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функция становится равной нулю тогда и только тогда, когда функция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проходит точно через каждую точку обучающих данных.</a:t>
                </a: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Мы можем решить задачу аппроксимации кривой, выбрав значение ,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при котором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как можно меньше. Поскольку функция погрешности квадратичная, её производные линейны, и, следовательно, минимизация функции имеет единственное решение</a:t>
                </a:r>
                <a:r>
                  <a:rPr lang="ru-RU" sz="1800" dirty="0">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в точке, обозначенное как </a:t>
                </a:r>
                <a14:m>
                  <m:oMath xmlns:m="http://schemas.openxmlformats.org/officeDocument/2006/math">
                    <m:sSup>
                      <m:sSupPr>
                        <m:ctrlPr>
                          <a:rPr lang="ru-RU" i="1">
                            <a:effectLst/>
                            <a:latin typeface="Cambria Math" panose="020405030504060302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endParaRPr lang="ru-RU" dirty="0"/>
              </a:p>
            </p:txBody>
          </p:sp>
        </mc:Choice>
        <mc:Fallback xmlns="">
          <p:sp>
            <p:nvSpPr>
              <p:cNvPr id="3" name="Объект 2">
                <a:extLst>
                  <a:ext uri="{FF2B5EF4-FFF2-40B4-BE49-F238E27FC236}">
                    <a16:creationId xmlns:a16="http://schemas.microsoft.com/office/drawing/2014/main" id="{0F71CE1F-8656-F04B-BA4C-4A5981FD77FA}"/>
                  </a:ext>
                </a:extLst>
              </p:cNvPr>
              <p:cNvSpPr>
                <a:spLocks noGrp="1" noRot="1" noChangeAspect="1" noMove="1" noResize="1" noEditPoints="1" noAdjustHandles="1" noChangeArrowheads="1" noChangeShapeType="1" noTextEdit="1"/>
              </p:cNvSpPr>
              <p:nvPr>
                <p:ph idx="1"/>
              </p:nvPr>
            </p:nvSpPr>
            <p:spPr>
              <a:xfrm>
                <a:off x="457200" y="1600200"/>
                <a:ext cx="4334719" cy="5257800"/>
              </a:xfrm>
              <a:blipFill>
                <a:blip r:embed="rId2"/>
                <a:stretch>
                  <a:fillRect l="-585" t="-1208" r="-877"/>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B7AD3B7-FEAE-754D-BE81-F960811CF0A6}"/>
              </a:ext>
            </a:extLst>
          </p:cNvPr>
          <p:cNvSpPr>
            <a:spLocks noGrp="1"/>
          </p:cNvSpPr>
          <p:nvPr>
            <p:ph type="sldNum" sz="quarter" idx="12"/>
          </p:nvPr>
        </p:nvSpPr>
        <p:spPr/>
        <p:txBody>
          <a:bodyPr/>
          <a:lstStyle/>
          <a:p>
            <a:fld id="{38237106-F2ED-405E-BC33-CC3CF426205F}" type="slidenum">
              <a:rPr lang="en-US" smtClean="0"/>
              <a:pPr/>
              <a:t>22</a:t>
            </a:fld>
            <a:endParaRPr lang="en-US"/>
          </a:p>
        </p:txBody>
      </p:sp>
      <p:pic>
        <p:nvPicPr>
          <p:cNvPr id="5" name="Рисунок 4">
            <a:extLst>
              <a:ext uri="{FF2B5EF4-FFF2-40B4-BE49-F238E27FC236}">
                <a16:creationId xmlns:a16="http://schemas.microsoft.com/office/drawing/2014/main" id="{0364ABAE-0AC8-304E-9601-506F50EED3FA}"/>
              </a:ext>
            </a:extLst>
          </p:cNvPr>
          <p:cNvPicPr>
            <a:picLocks noChangeAspect="1"/>
          </p:cNvPicPr>
          <p:nvPr/>
        </p:nvPicPr>
        <p:blipFill>
          <a:blip r:embed="rId3"/>
          <a:stretch>
            <a:fillRect/>
          </a:stretch>
        </p:blipFill>
        <p:spPr>
          <a:xfrm>
            <a:off x="4957502" y="2439525"/>
            <a:ext cx="3729298" cy="2787922"/>
          </a:xfrm>
          <a:prstGeom prst="rect">
            <a:avLst/>
          </a:prstGeom>
        </p:spPr>
      </p:pic>
    </p:spTree>
    <p:extLst>
      <p:ext uri="{BB962C8B-B14F-4D97-AF65-F5344CB8AC3E}">
        <p14:creationId xmlns:p14="http://schemas.microsoft.com/office/powerpoint/2010/main" val="1586554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5A8E74D-EDE4-3D4B-A43F-8B39661FE8EA}"/>
              </a:ext>
            </a:extLst>
          </p:cNvPr>
          <p:cNvSpPr>
            <a:spLocks noGrp="1"/>
          </p:cNvSpPr>
          <p:nvPr>
            <p:ph type="title"/>
          </p:nvPr>
        </p:nvSpPr>
        <p:spPr>
          <a:xfrm>
            <a:off x="272005" y="0"/>
            <a:ext cx="8229600" cy="630560"/>
          </a:xfrm>
        </p:spPr>
        <p:txBody>
          <a:bodyPr>
            <a:normAutofit fontScale="90000"/>
          </a:bodyPr>
          <a:lstStyle/>
          <a:p>
            <a:r>
              <a:rPr lang="ru-RU" dirty="0"/>
              <a:t>Поиск решения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3D84281-5E0F-D049-8280-20AB1CFF8A59}"/>
                  </a:ext>
                </a:extLst>
              </p:cNvPr>
              <p:cNvSpPr>
                <a:spLocks noGrp="1"/>
              </p:cNvSpPr>
              <p:nvPr>
                <p:ph idx="1"/>
              </p:nvPr>
            </p:nvSpPr>
            <p:spPr>
              <a:xfrm>
                <a:off x="457200" y="630560"/>
                <a:ext cx="8229600" cy="5952802"/>
              </a:xfrm>
            </p:spPr>
            <p:txBody>
              <a:bodyPr>
                <a:noAutofit/>
              </a:bodyPr>
              <a:lstStyle/>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Для минимизации функции погрешности необходимо вывести вектор градиента, приравнять его к нулю и решить уравнение </a:t>
                </a:r>
                <a14:m>
                  <m:oMath xmlns:m="http://schemas.openxmlformats.org/officeDocument/2006/math">
                    <m:sSup>
                      <m:sSup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05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05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050" dirty="0">
                    <a:effectLst/>
                    <a:latin typeface="Aptos" panose="020B0004020202020204" pitchFamily="34" charset="0"/>
                    <a:ea typeface="Aptos" panose="020B0004020202020204" pitchFamily="34" charset="0"/>
                    <a:cs typeface="Times New Roman" panose="02020603050405020304" pitchFamily="18" charset="0"/>
                  </a:rPr>
                  <a:t>следующим образом: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Сначала нам нужно подставить полином в функцию ошибки</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600" i="1">
                          <a:latin typeface="Cambria Math" panose="02040503050406030204" pitchFamily="18" charset="0"/>
                          <a:ea typeface="Aptos" panose="020B0004020202020204" pitchFamily="34" charset="0"/>
                          <a:cs typeface="Times New Roman" panose="02020603050405020304" pitchFamily="18" charset="0"/>
                        </a:rPr>
                        <m:t>𝐸</m:t>
                      </m:r>
                      <m:r>
                        <a:rPr lang="ru-RU" sz="1600">
                          <a:latin typeface="Cambria Math" panose="02040503050406030204" pitchFamily="18" charset="0"/>
                          <a:ea typeface="Aptos" panose="020B0004020202020204" pitchFamily="34" charset="0"/>
                          <a:cs typeface="Times New Roman" panose="02020603050405020304" pitchFamily="18" charset="0"/>
                        </a:rPr>
                        <m:t>(</m:t>
                      </m:r>
                      <m:r>
                        <a:rPr lang="ru-RU" sz="1600" b="1" i="1">
                          <a:latin typeface="Cambria Math" panose="02040503050406030204" pitchFamily="18" charset="0"/>
                          <a:ea typeface="Aptos" panose="020B0004020202020204" pitchFamily="34" charset="0"/>
                          <a:cs typeface="Times New Roman" panose="02020603050405020304" pitchFamily="18" charset="0"/>
                        </a:rPr>
                        <m:t>𝐰</m:t>
                      </m:r>
                      <m:r>
                        <a:rPr lang="ru-RU" sz="1600">
                          <a:latin typeface="Cambria Math" panose="02040503050406030204" pitchFamily="18" charset="0"/>
                          <a:ea typeface="Aptos" panose="020B0004020202020204" pitchFamily="34" charset="0"/>
                          <a:cs typeface="Times New Roman" panose="02020603050405020304" pitchFamily="18" charset="0"/>
                        </a:rPr>
                        <m:t>)</m:t>
                      </m:r>
                      <m:r>
                        <a:rPr lang="ru-RU" sz="16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6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6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600" i="1">
                              <a:effectLst/>
                              <a:latin typeface="Cambria Math" panose="02040503050406030204" pitchFamily="18" charset="0"/>
                              <a:ea typeface="Aptos" panose="020B0004020202020204" pitchFamily="34" charset="0"/>
                              <a:cs typeface="Times New Roman" panose="02020603050405020304" pitchFamily="18" charset="0"/>
                            </a:rPr>
                            <m:t>𝑛</m:t>
                          </m:r>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600" i="1">
                              <a:effectLst/>
                              <a:latin typeface="Cambria Math" panose="02040503050406030204" pitchFamily="18" charset="0"/>
                              <a:ea typeface="Aptos" panose="020B0004020202020204" pitchFamily="34" charset="0"/>
                              <a:cs typeface="Times New Roman" panose="02020603050405020304" pitchFamily="18" charset="0"/>
                            </a:rPr>
                            <m:t>𝑁</m:t>
                          </m:r>
                        </m:sup>
                        <m:e>
                          <m:nary>
                            <m:naryPr>
                              <m:chr m:val="∑"/>
                              <m:limLoc m:val="undOvr"/>
                              <m:ctrlPr>
                                <a:rPr lang="ru-RU" sz="1600" i="1">
                                  <a:latin typeface="Cambria Math" panose="02040503050406030204" pitchFamily="18" charset="0"/>
                                  <a:ea typeface="Aptos" panose="020B0004020202020204" pitchFamily="34" charset="0"/>
                                  <a:cs typeface="Times New Roman" panose="02020603050405020304" pitchFamily="18" charset="0"/>
                                </a:rPr>
                              </m:ctrlPr>
                            </m:naryPr>
                            <m:sub>
                              <m:r>
                                <a:rPr lang="ru-RU" sz="1600" i="1">
                                  <a:latin typeface="Cambria Math" panose="02040503050406030204" pitchFamily="18" charset="0"/>
                                  <a:ea typeface="Aptos" panose="020B0004020202020204" pitchFamily="34" charset="0"/>
                                  <a:cs typeface="Times New Roman" panose="02020603050405020304" pitchFamily="18" charset="0"/>
                                </a:rPr>
                                <m:t>𝑗</m:t>
                              </m:r>
                              <m:r>
                                <a:rPr lang="ru-RU" sz="1600">
                                  <a:latin typeface="Cambria Math" panose="02040503050406030204" pitchFamily="18" charset="0"/>
                                  <a:ea typeface="Aptos" panose="020B0004020202020204" pitchFamily="34" charset="0"/>
                                  <a:cs typeface="Times New Roman" panose="02020603050405020304" pitchFamily="18" charset="0"/>
                                </a:rPr>
                                <m:t>=</m:t>
                              </m:r>
                              <m:r>
                                <a:rPr lang="ru-RU" sz="1600" i="1">
                                  <a:latin typeface="Cambria Math" panose="02040503050406030204" pitchFamily="18" charset="0"/>
                                  <a:ea typeface="Aptos" panose="020B0004020202020204" pitchFamily="34" charset="0"/>
                                  <a:cs typeface="Times New Roman" panose="02020603050405020304" pitchFamily="18" charset="0"/>
                                </a:rPr>
                                <m:t>0</m:t>
                              </m:r>
                            </m:sub>
                            <m:sup>
                              <m:r>
                                <a:rPr lang="ru-RU" sz="1600" i="1">
                                  <a:latin typeface="Cambria Math" panose="02040503050406030204" pitchFamily="18" charset="0"/>
                                  <a:ea typeface="Aptos" panose="020B0004020202020204" pitchFamily="34" charset="0"/>
                                  <a:cs typeface="Times New Roman" panose="02020603050405020304" pitchFamily="18" charset="0"/>
                                </a:rPr>
                                <m:t>𝑀</m:t>
                              </m:r>
                            </m:sup>
                            <m:e>
                              <m:r>
                                <a:rPr lang="ru-RU" sz="1600" i="1">
                                  <a:latin typeface="Cambria Math" panose="02040503050406030204" pitchFamily="18" charset="0"/>
                                  <a:ea typeface="Aptos" panose="020B0004020202020204" pitchFamily="34" charset="0"/>
                                  <a:cs typeface="Times New Roman" panose="02020603050405020304" pitchFamily="18" charset="0"/>
                                </a:rPr>
                                <m:t>(</m:t>
                              </m:r>
                              <m:sSub>
                                <m:sSubPr>
                                  <m:ctrlPr>
                                    <a:rPr lang="ru-RU" sz="1600" i="1">
                                      <a:latin typeface="Cambria Math" panose="02040503050406030204" pitchFamily="18" charset="0"/>
                                      <a:ea typeface="Aptos" panose="020B0004020202020204" pitchFamily="34" charset="0"/>
                                      <a:cs typeface="Times New Roman" panose="02020603050405020304" pitchFamily="18" charset="0"/>
                                    </a:rPr>
                                  </m:ctrlPr>
                                </m:sSubPr>
                                <m:e>
                                  <m:r>
                                    <a:rPr lang="ru-RU" sz="1600" i="1">
                                      <a:latin typeface="Cambria Math" panose="02040503050406030204" pitchFamily="18" charset="0"/>
                                      <a:ea typeface="Aptos" panose="020B0004020202020204" pitchFamily="34" charset="0"/>
                                      <a:cs typeface="Times New Roman" panose="02020603050405020304" pitchFamily="18" charset="0"/>
                                    </a:rPr>
                                    <m:t>𝑤</m:t>
                                  </m:r>
                                </m:e>
                                <m:sub>
                                  <m:r>
                                    <a:rPr lang="ru-RU" sz="1600" i="1">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600" i="1">
                                  <a:latin typeface="Cambria Math" panose="02040503050406030204" pitchFamily="18" charset="0"/>
                                  <a:ea typeface="Aptos" panose="020B0004020202020204" pitchFamily="34" charset="0"/>
                                  <a:cs typeface="Times New Roman" panose="02020603050405020304" pitchFamily="18" charset="0"/>
                                </a:rPr>
                              </m:ctrlPr>
                            </m:sSubSupPr>
                            <m:e>
                              <m:r>
                                <a:rPr lang="ru-RU" sz="1600" i="1">
                                  <a:latin typeface="Cambria Math" panose="02040503050406030204" pitchFamily="18" charset="0"/>
                                  <a:ea typeface="Aptos" panose="020B0004020202020204" pitchFamily="34" charset="0"/>
                                  <a:cs typeface="Times New Roman" panose="02020603050405020304" pitchFamily="18" charset="0"/>
                                </a:rPr>
                                <m:t>𝑥</m:t>
                              </m:r>
                            </m:e>
                            <m:sub>
                              <m:r>
                                <a:rPr lang="ru-RU" sz="1600" i="1">
                                  <a:latin typeface="Cambria Math" panose="02040503050406030204" pitchFamily="18" charset="0"/>
                                  <a:ea typeface="Aptos" panose="020B0004020202020204" pitchFamily="34" charset="0"/>
                                  <a:cs typeface="Times New Roman" panose="02020603050405020304" pitchFamily="18" charset="0"/>
                                </a:rPr>
                                <m:t>𝑛</m:t>
                              </m:r>
                            </m:sub>
                            <m:sup>
                              <m:r>
                                <a:rPr lang="ru-RU" sz="1600" i="1">
                                  <a:latin typeface="Cambria Math" panose="02040503050406030204" pitchFamily="18" charset="0"/>
                                  <a:ea typeface="Aptos" panose="020B0004020202020204" pitchFamily="34" charset="0"/>
                                  <a:cs typeface="Times New Roman" panose="02020603050405020304" pitchFamily="18" charset="0"/>
                                </a:rPr>
                                <m:t>𝑗</m:t>
                              </m:r>
                            </m:sup>
                          </m:sSubSup>
                          <m:r>
                            <a:rPr lang="ru-RU" sz="1600" i="1">
                              <a:latin typeface="Cambria Math" panose="02040503050406030204" pitchFamily="18" charset="0"/>
                              <a:ea typeface="Aptos" panose="020B0004020202020204" pitchFamily="34" charset="0"/>
                              <a:cs typeface="Times New Roman" panose="02020603050405020304" pitchFamily="18" charset="0"/>
                            </a:rPr>
                            <m:t>−</m:t>
                          </m:r>
                          <m:sSub>
                            <m:sSubPr>
                              <m:ctrlPr>
                                <a:rPr lang="ru-RU" sz="1600" i="1">
                                  <a:latin typeface="Cambria Math" panose="02040503050406030204" pitchFamily="18" charset="0"/>
                                  <a:ea typeface="Aptos" panose="020B0004020202020204" pitchFamily="34" charset="0"/>
                                  <a:cs typeface="Times New Roman" panose="02020603050405020304" pitchFamily="18" charset="0"/>
                                </a:rPr>
                              </m:ctrlPr>
                            </m:sSubPr>
                            <m:e>
                              <m:r>
                                <a:rPr lang="ru-RU" sz="1600" i="1">
                                  <a:latin typeface="Cambria Math" panose="02040503050406030204" pitchFamily="18" charset="0"/>
                                  <a:ea typeface="Aptos" panose="020B0004020202020204" pitchFamily="34" charset="0"/>
                                  <a:cs typeface="Times New Roman" panose="02020603050405020304" pitchFamily="18" charset="0"/>
                                </a:rPr>
                                <m:t>𝑡</m:t>
                              </m:r>
                            </m:e>
                            <m:sub>
                              <m:r>
                                <a:rPr lang="ru-RU" sz="1600" i="1">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600" i="1">
                                  <a:latin typeface="Cambria Math" panose="02040503050406030204" pitchFamily="18" charset="0"/>
                                  <a:ea typeface="Aptos" panose="020B0004020202020204" pitchFamily="34" charset="0"/>
                                  <a:cs typeface="Times New Roman" panose="02020603050405020304" pitchFamily="18" charset="0"/>
                                </a:rPr>
                              </m:ctrlPr>
                            </m:sSupPr>
                            <m:e>
                              <m:r>
                                <a:rPr lang="ru-RU" sz="1600">
                                  <a:latin typeface="Cambria Math" panose="02040503050406030204" pitchFamily="18" charset="0"/>
                                  <a:ea typeface="Aptos" panose="020B0004020202020204" pitchFamily="34" charset="0"/>
                                  <a:cs typeface="Times New Roman" panose="02020603050405020304" pitchFamily="18" charset="0"/>
                                </a:rPr>
                                <m:t>)</m:t>
                              </m:r>
                            </m:e>
                            <m:sup>
                              <m:r>
                                <a:rPr lang="ru-RU" sz="1600" i="1">
                                  <a:latin typeface="Cambria Math" panose="02040503050406030204" pitchFamily="18" charset="0"/>
                                  <a:ea typeface="Aptos" panose="020B0004020202020204" pitchFamily="34" charset="0"/>
                                  <a:cs typeface="Times New Roman" panose="02020603050405020304" pitchFamily="18" charset="0"/>
                                </a:rPr>
                                <m:t>2</m:t>
                              </m:r>
                            </m:sup>
                          </m:sSup>
                        </m:e>
                      </m:nary>
                    </m:oMath>
                  </m:oMathPara>
                </a14:m>
                <a:endParaRPr lang="ru-RU" sz="16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Обратите внимание, что каждая точка данных из сгенерированного обучающего набора имеет размерность</a:t>
                </a:r>
                <a:r>
                  <a:rPr lang="en-US" sz="1050" dirty="0">
                    <a:effectLst/>
                    <a:latin typeface="Aptos" panose="020B0004020202020204" pitchFamily="34" charset="0"/>
                    <a:ea typeface="Aptos" panose="020B0004020202020204" pitchFamily="34" charset="0"/>
                    <a:cs typeface="Times New Roman" panose="02020603050405020304" pitchFamily="18" charset="0"/>
                  </a:rPr>
                  <a:t> </a:t>
                </a:r>
                <a14:m>
                  <m:oMath xmlns:m="http://schemas.openxmlformats.org/officeDocument/2006/math">
                    <m:r>
                      <a:rPr lang="ru-RU" sz="1050" i="1">
                        <a:latin typeface="Cambria Math" panose="02040503050406030204" pitchFamily="18" charset="0"/>
                        <a:ea typeface="Aptos" panose="020B0004020202020204" pitchFamily="34" charset="0"/>
                        <a:cs typeface="Times New Roman" panose="02020603050405020304" pitchFamily="18" charset="0"/>
                      </a:rPr>
                      <m:t>1</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то есть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r>
                      <a:rPr lang="ru-RU" sz="1050">
                        <a:effectLst/>
                        <a:latin typeface="Cambria Math" panose="02040503050406030204" pitchFamily="18" charset="0"/>
                        <a:ea typeface="Aptos" panose="020B0004020202020204" pitchFamily="34" charset="0"/>
                        <a:cs typeface="Times New Roman" panose="02020603050405020304" pitchFamily="18" charset="0"/>
                      </a:rPr>
                      <m:t>∈</m:t>
                    </m:r>
                    <m:r>
                      <a:rPr lang="ru-RU" sz="1050" i="1">
                        <a:effectLst/>
                        <a:latin typeface="Cambria Math" panose="02040503050406030204" pitchFamily="18" charset="0"/>
                        <a:ea typeface="Aptos" panose="020B0004020202020204" pitchFamily="34" charset="0"/>
                        <a:cs typeface="Times New Roman" panose="02020603050405020304" pitchFamily="18" charset="0"/>
                      </a:rPr>
                      <m:t>ℝ</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Однако полиномиальная функция заполняет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признаков для каждого входного значения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по сути, преобразуя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r>
                      <a:rPr lang="ru-RU" sz="1050" b="0" i="1" smtClean="0">
                        <a:effectLst/>
                        <a:latin typeface="Cambria Math" panose="02040503050406030204" pitchFamily="18" charset="0"/>
                        <a:ea typeface="Aptos" panose="020B0004020202020204" pitchFamily="34" charset="0"/>
                        <a:cs typeface="Times New Roman" panose="02020603050405020304" pitchFamily="18" charset="0"/>
                      </a:rPr>
                      <m:t> </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в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-мерный вектор. Таким образом, обучающий набор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𝗑</m:t>
                    </m:r>
                    <m:r>
                      <a:rPr lang="ru-RU" sz="1050" b="0" i="1" smtClean="0">
                        <a:effectLst/>
                        <a:latin typeface="Cambria Math" panose="02040503050406030204" pitchFamily="18" charset="0"/>
                        <a:ea typeface="Aptos" panose="020B0004020202020204" pitchFamily="34" charset="0"/>
                        <a:cs typeface="Times New Roman" panose="02020603050405020304" pitchFamily="18" charset="0"/>
                      </a:rPr>
                      <m:t> </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можно записать в виде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𝑁</m:t>
                    </m:r>
                    <m:r>
                      <a:rPr lang="ru-RU" sz="1050">
                        <a:effectLst/>
                        <a:latin typeface="Cambria Math" panose="02040503050406030204" pitchFamily="18" charset="0"/>
                        <a:ea typeface="Aptos" panose="020B0004020202020204" pitchFamily="34" charset="0"/>
                        <a:cs typeface="Times New Roman" panose="02020603050405020304" pitchFamily="18" charset="0"/>
                      </a:rPr>
                      <m:t>×</m:t>
                    </m:r>
                    <m:r>
                      <a:rPr lang="ru-RU" sz="105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en-US" sz="1050" dirty="0">
                    <a:effectLst/>
                    <a:latin typeface="Aptos" panose="020B0004020202020204" pitchFamily="34" charset="0"/>
                    <a:ea typeface="Aptos" panose="020B0004020202020204" pitchFamily="34" charset="0"/>
                    <a:cs typeface="Times New Roman" panose="02020603050405020304" pitchFamily="18" charset="0"/>
                  </a:rPr>
                  <a:t> </a:t>
                </a:r>
                <a:r>
                  <a:rPr lang="ru-RU" sz="1050" dirty="0">
                    <a:effectLst/>
                    <a:latin typeface="Aptos" panose="020B0004020202020204" pitchFamily="34" charset="0"/>
                    <a:ea typeface="Aptos" panose="020B0004020202020204" pitchFamily="34" charset="0"/>
                    <a:cs typeface="Times New Roman" panose="02020603050405020304" pitchFamily="18" charset="0"/>
                  </a:rPr>
                  <a:t>матрицы </a:t>
                </a:r>
                <a14:m>
                  <m:oMath xmlns:m="http://schemas.openxmlformats.org/officeDocument/2006/math">
                    <m:r>
                      <a:rPr lang="ru-RU" sz="1050" b="1" i="1">
                        <a:effectLst/>
                        <a:latin typeface="Cambria Math" panose="02040503050406030204" pitchFamily="18" charset="0"/>
                        <a:ea typeface="Aptos" panose="020B0004020202020204" pitchFamily="34" charset="0"/>
                        <a:cs typeface="Times New Roman" panose="02020603050405020304" pitchFamily="18" charset="0"/>
                      </a:rPr>
                      <m:t>𝐗</m:t>
                    </m:r>
                    <m:r>
                      <a:rPr lang="en-US" sz="1050" b="1" i="1" smtClean="0">
                        <a:effectLst/>
                        <a:latin typeface="Cambria Math" panose="02040503050406030204" pitchFamily="18" charset="0"/>
                        <a:ea typeface="Aptos" panose="020B0004020202020204" pitchFamily="34" charset="0"/>
                        <a:cs typeface="Times New Roman" panose="02020603050405020304" pitchFamily="18" charset="0"/>
                      </a:rPr>
                      <m:t>=</m:t>
                    </m:r>
                    <m:d>
                      <m:dPr>
                        <m:begChr m:val="‖"/>
                        <m:endChr m:val="‖"/>
                        <m:ctrlPr>
                          <a:rPr lang="en-US" sz="1050" b="1" i="1" smtClean="0">
                            <a:effectLst/>
                            <a:latin typeface="Cambria Math" panose="02040503050406030204" pitchFamily="18" charset="0"/>
                            <a:cs typeface="Times New Roman" panose="02020603050405020304" pitchFamily="18" charset="0"/>
                          </a:rPr>
                        </m:ctrlPr>
                      </m:dPr>
                      <m:e>
                        <m:sSub>
                          <m:sSubPr>
                            <m:ctrlPr>
                              <a:rPr lang="ru-RU" sz="1050" i="1">
                                <a:latin typeface="Cambria Math" panose="02040503050406030204" pitchFamily="18" charset="0"/>
                                <a:ea typeface="Aptos" panose="020B0004020202020204" pitchFamily="34" charset="0"/>
                                <a:cs typeface="Times New Roman" panose="02020603050405020304" pitchFamily="18" charset="0"/>
                              </a:rPr>
                            </m:ctrlPr>
                          </m:sSubPr>
                          <m:e>
                            <m:r>
                              <a:rPr lang="en-US" sz="1050" b="1" i="1">
                                <a:latin typeface="Cambria Math" panose="02040503050406030204" pitchFamily="18" charset="0"/>
                                <a:ea typeface="Aptos" panose="020B0004020202020204" pitchFamily="34" charset="0"/>
                                <a:cs typeface="Times New Roman" panose="02020603050405020304" pitchFamily="18" charset="0"/>
                              </a:rPr>
                              <m:t>𝒙</m:t>
                            </m:r>
                          </m:e>
                          <m:sub>
                            <m:r>
                              <a:rPr lang="ru-RU" sz="1050" i="1">
                                <a:latin typeface="Cambria Math" panose="02040503050406030204" pitchFamily="18" charset="0"/>
                                <a:ea typeface="Aptos" panose="020B0004020202020204" pitchFamily="34" charset="0"/>
                                <a:cs typeface="Times New Roman" panose="02020603050405020304" pitchFamily="18" charset="0"/>
                              </a:rPr>
                              <m:t>𝑛𝑗</m:t>
                            </m:r>
                          </m:sub>
                        </m:sSub>
                      </m:e>
                    </m:d>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где </a:t>
                </a:r>
                <a14:m>
                  <m:oMath xmlns:m="http://schemas.openxmlformats.org/officeDocument/2006/math">
                    <m:sSub>
                      <m:sSubPr>
                        <m:ctrlPr>
                          <a:rPr lang="ru-RU" sz="1050" i="1">
                            <a:latin typeface="Cambria Math" panose="02040503050406030204" pitchFamily="18" charset="0"/>
                            <a:ea typeface="Aptos" panose="020B0004020202020204" pitchFamily="34" charset="0"/>
                            <a:cs typeface="Times New Roman" panose="02020603050405020304" pitchFamily="18" charset="0"/>
                          </a:rPr>
                        </m:ctrlPr>
                      </m:sSubPr>
                      <m:e>
                        <m:r>
                          <a:rPr lang="en-US" sz="1050" b="1" i="1">
                            <a:latin typeface="Cambria Math" panose="02040503050406030204" pitchFamily="18" charset="0"/>
                            <a:ea typeface="Aptos" panose="020B0004020202020204" pitchFamily="34" charset="0"/>
                            <a:cs typeface="Times New Roman" panose="02020603050405020304" pitchFamily="18" charset="0"/>
                          </a:rPr>
                          <m:t>𝒙</m:t>
                        </m:r>
                      </m:e>
                      <m:sub>
                        <m:r>
                          <a:rPr lang="ru-RU" sz="1050" i="1">
                            <a:latin typeface="Cambria Math" panose="02040503050406030204" pitchFamily="18" charset="0"/>
                            <a:ea typeface="Aptos" panose="020B0004020202020204" pitchFamily="34" charset="0"/>
                            <a:cs typeface="Times New Roman" panose="02020603050405020304" pitchFamily="18" charset="0"/>
                          </a:rPr>
                          <m:t>𝑛𝑗</m:t>
                        </m:r>
                      </m:sub>
                    </m:sSub>
                    <m:r>
                      <a:rPr lang="ru-RU" sz="1050" i="1">
                        <a:latin typeface="Cambria Math" panose="02040503050406030204" pitchFamily="18" charset="0"/>
                        <a:ea typeface="Aptos" panose="020B0004020202020204" pitchFamily="34" charset="0"/>
                        <a:cs typeface="Times New Roman" panose="02020603050405020304" pitchFamily="18" charset="0"/>
                      </a:rPr>
                      <m:t> </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представляет </a:t>
                </a:r>
                <a14:m>
                  <m:oMath xmlns:m="http://schemas.openxmlformats.org/officeDocument/2006/math">
                    <m:sSubSup>
                      <m:sSubSup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05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050" i="1">
                            <a:effectLst/>
                            <a:latin typeface="Cambria Math" panose="02040503050406030204" pitchFamily="18" charset="0"/>
                            <a:ea typeface="Aptos" panose="020B0004020202020204" pitchFamily="34" charset="0"/>
                            <a:cs typeface="Times New Roman" panose="02020603050405020304" pitchFamily="18" charset="0"/>
                          </a:rPr>
                          <m:t>𝑗</m:t>
                        </m:r>
                      </m:sup>
                    </m:sSubSup>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то есть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𝑛</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a:t>
                </a:r>
                <a:r>
                  <a:rPr lang="ru-RU" sz="1050" dirty="0" err="1">
                    <a:effectLst/>
                    <a:latin typeface="Aptos" panose="020B0004020202020204" pitchFamily="34" charset="0"/>
                    <a:ea typeface="Aptos" panose="020B0004020202020204" pitchFamily="34" charset="0"/>
                    <a:cs typeface="Times New Roman" panose="02020603050405020304" pitchFamily="18" charset="0"/>
                  </a:rPr>
                  <a:t>ое</a:t>
                </a:r>
                <a:r>
                  <a:rPr lang="ru-RU" sz="1050" dirty="0">
                    <a:effectLst/>
                    <a:latin typeface="Aptos" panose="020B0004020202020204" pitchFamily="34" charset="0"/>
                    <a:ea typeface="Aptos" panose="020B0004020202020204" pitchFamily="34" charset="0"/>
                    <a:cs typeface="Times New Roman" panose="02020603050405020304" pitchFamily="18" charset="0"/>
                  </a:rPr>
                  <a:t> входное значение, возведенное в степень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𝑗</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Чтобы найти вектор градиента, мы берём частную производную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𝐸</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по произвольному </a:t>
                </a:r>
                <a14:m>
                  <m:oMath xmlns:m="http://schemas.openxmlformats.org/officeDocument/2006/math">
                    <m:sSub>
                      <m:sSub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05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05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Дифференцируя сумму </a:t>
                </a:r>
                <a:r>
                  <a:rPr lang="ru-RU" sz="1050" dirty="0" err="1">
                    <a:effectLst/>
                    <a:latin typeface="Aptos" panose="020B0004020202020204" pitchFamily="34" charset="0"/>
                    <a:ea typeface="Aptos" panose="020B0004020202020204" pitchFamily="34" charset="0"/>
                    <a:cs typeface="Times New Roman" panose="02020603050405020304" pitchFamily="18" charset="0"/>
                  </a:rPr>
                  <a:t>почленно</a:t>
                </a:r>
                <a:r>
                  <a:rPr lang="ru-RU" sz="1050" dirty="0">
                    <a:effectLst/>
                    <a:latin typeface="Aptos" panose="020B0004020202020204" pitchFamily="34" charset="0"/>
                    <a:ea typeface="Aptos" panose="020B0004020202020204" pitchFamily="34" charset="0"/>
                    <a:cs typeface="Times New Roman" panose="02020603050405020304" pitchFamily="18" charset="0"/>
                  </a:rPr>
                  <a:t>, получаем: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200" smtClean="0">
                          <a:latin typeface="Cambria Math" panose="02040503050406030204" pitchFamily="18" charset="0"/>
                          <a:ea typeface="Aptos" panose="020B0004020202020204" pitchFamily="34" charset="0"/>
                          <a:cs typeface="Times New Roman" panose="02020603050405020304" pitchFamily="18" charset="0"/>
                        </a:rPr>
                        <m:t>∇</m:t>
                      </m:r>
                      <m:r>
                        <a:rPr lang="ru-RU" sz="1200" i="1">
                          <a:latin typeface="Cambria Math" panose="02040503050406030204" pitchFamily="18" charset="0"/>
                          <a:ea typeface="Aptos" panose="020B0004020202020204" pitchFamily="34" charset="0"/>
                          <a:cs typeface="Times New Roman" panose="02020603050405020304" pitchFamily="18" charset="0"/>
                        </a:rPr>
                        <m:t>𝐸</m:t>
                      </m:r>
                      <m:r>
                        <a:rPr lang="ru-RU" sz="1200">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latin typeface="Cambria Math" panose="02040503050406030204" pitchFamily="18" charset="0"/>
                              <a:ea typeface="Aptos" panose="020B0004020202020204" pitchFamily="34" charset="0"/>
                              <a:cs typeface="Times New Roman" panose="02020603050405020304" pitchFamily="18" charset="0"/>
                            </a:rPr>
                          </m:ctrlPr>
                        </m:sSupPr>
                        <m:e>
                          <m:r>
                            <a:rPr lang="ru-RU" sz="1200" b="1" i="1">
                              <a:latin typeface="Cambria Math" panose="02040503050406030204" pitchFamily="18" charset="0"/>
                              <a:ea typeface="Aptos" panose="020B0004020202020204" pitchFamily="34" charset="0"/>
                              <a:cs typeface="Times New Roman" panose="02020603050405020304" pitchFamily="18" charset="0"/>
                            </a:rPr>
                            <m:t>𝐰</m:t>
                          </m:r>
                        </m:e>
                        <m:sup>
                          <m:r>
                            <a:rPr lang="ru-RU" sz="1200">
                              <a:latin typeface="Cambria Math" panose="02040503050406030204" pitchFamily="18" charset="0"/>
                              <a:ea typeface="Aptos" panose="020B0004020202020204" pitchFamily="34" charset="0"/>
                              <a:cs typeface="Times New Roman" panose="02020603050405020304" pitchFamily="18" charset="0"/>
                            </a:rPr>
                            <m:t>⋆</m:t>
                          </m:r>
                        </m:sup>
                      </m:sSup>
                      <m:sSub>
                        <m:sSubPr>
                          <m:ctrlPr>
                            <a:rPr lang="ru-RU" sz="1200" i="1">
                              <a:latin typeface="Cambria Math" panose="02040503050406030204" pitchFamily="18" charset="0"/>
                              <a:ea typeface="Aptos" panose="020B0004020202020204" pitchFamily="34" charset="0"/>
                              <a:cs typeface="Times New Roman" panose="02020603050405020304" pitchFamily="18" charset="0"/>
                            </a:rPr>
                          </m:ctrlPr>
                        </m:sSubPr>
                        <m:e>
                          <m:r>
                            <a:rPr lang="ru-RU" sz="1200">
                              <a:latin typeface="Cambria Math" panose="02040503050406030204" pitchFamily="18" charset="0"/>
                              <a:ea typeface="Aptos" panose="020B0004020202020204" pitchFamily="34" charset="0"/>
                              <a:cs typeface="Times New Roman" panose="02020603050405020304" pitchFamily="18" charset="0"/>
                            </a:rPr>
                            <m:t>)</m:t>
                          </m:r>
                        </m:e>
                        <m:sub>
                          <m:r>
                            <a:rPr lang="ru-RU" sz="1200" i="1">
                              <a:latin typeface="Cambria Math" panose="02040503050406030204" pitchFamily="18" charset="0"/>
                              <a:ea typeface="Aptos" panose="020B0004020202020204" pitchFamily="34" charset="0"/>
                              <a:cs typeface="Times New Roman" panose="02020603050405020304" pitchFamily="18" charset="0"/>
                            </a:rPr>
                            <m:t>𝑘</m:t>
                          </m:r>
                        </m:sub>
                      </m:sSub>
                      <m:r>
                        <a:rPr lang="ru-RU" sz="1200">
                          <a:latin typeface="Cambria Math" panose="02040503050406030204" pitchFamily="18" charset="0"/>
                          <a:ea typeface="Aptos" panose="020B0004020202020204" pitchFamily="34" charset="0"/>
                          <a:cs typeface="Times New Roman" panose="02020603050405020304" pitchFamily="18" charset="0"/>
                        </a:rPr>
                        <m:t>=</m:t>
                      </m:r>
                      <m:f>
                        <m:fPr>
                          <m:ctrlPr>
                            <a:rPr lang="ru-RU" sz="1200" i="1">
                              <a:latin typeface="Cambria Math" panose="02040503050406030204" pitchFamily="18" charset="0"/>
                              <a:ea typeface="Aptos" panose="020B0004020202020204" pitchFamily="34" charset="0"/>
                              <a:cs typeface="Times New Roman" panose="02020603050405020304" pitchFamily="18" charset="0"/>
                            </a:rPr>
                          </m:ctrlPr>
                        </m:fPr>
                        <m:num>
                          <m:r>
                            <a:rPr lang="ru-RU" sz="1200">
                              <a:latin typeface="Cambria Math" panose="02040503050406030204" pitchFamily="18" charset="0"/>
                              <a:ea typeface="Aptos" panose="020B0004020202020204" pitchFamily="34" charset="0"/>
                              <a:cs typeface="Times New Roman" panose="02020603050405020304" pitchFamily="18" charset="0"/>
                            </a:rPr>
                            <m:t>𝜕</m:t>
                          </m:r>
                        </m:num>
                        <m:den>
                          <m:r>
                            <a:rPr lang="ru-RU" sz="1200">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latin typeface="Cambria Math" panose="02040503050406030204" pitchFamily="18" charset="0"/>
                                  <a:ea typeface="Aptos" panose="020B0004020202020204" pitchFamily="34" charset="0"/>
                                  <a:cs typeface="Times New Roman" panose="02020603050405020304" pitchFamily="18" charset="0"/>
                                </a:rPr>
                              </m:ctrlPr>
                            </m:sSubPr>
                            <m:e>
                              <m:r>
                                <a:rPr lang="ru-RU" sz="1200" i="1">
                                  <a:latin typeface="Cambria Math" panose="02040503050406030204" pitchFamily="18" charset="0"/>
                                  <a:ea typeface="Aptos" panose="020B0004020202020204" pitchFamily="34" charset="0"/>
                                  <a:cs typeface="Times New Roman" panose="02020603050405020304" pitchFamily="18" charset="0"/>
                                </a:rPr>
                                <m:t>𝑤</m:t>
                              </m:r>
                            </m:e>
                            <m:sub>
                              <m:r>
                                <a:rPr lang="ru-RU" sz="1200" i="1">
                                  <a:latin typeface="Cambria Math" panose="02040503050406030204" pitchFamily="18" charset="0"/>
                                  <a:ea typeface="Aptos" panose="020B0004020202020204" pitchFamily="34" charset="0"/>
                                  <a:cs typeface="Times New Roman" panose="02020603050405020304" pitchFamily="18" charset="0"/>
                                </a:rPr>
                                <m:t>𝑘</m:t>
                              </m:r>
                            </m:sub>
                          </m:sSub>
                        </m:den>
                      </m:f>
                      <m:r>
                        <a:rPr lang="ru-RU" sz="1200" i="1">
                          <a:latin typeface="Cambria Math" panose="02040503050406030204" pitchFamily="18" charset="0"/>
                          <a:ea typeface="Aptos" panose="020B0004020202020204" pitchFamily="34" charset="0"/>
                          <a:cs typeface="Times New Roman" panose="02020603050405020304" pitchFamily="18" charset="0"/>
                        </a:rPr>
                        <m:t>𝐸</m:t>
                      </m:r>
                      <m:r>
                        <a:rPr lang="ru-RU" sz="1200">
                          <a:latin typeface="Cambria Math" panose="02040503050406030204" pitchFamily="18" charset="0"/>
                          <a:ea typeface="Aptos" panose="020B0004020202020204" pitchFamily="34" charset="0"/>
                          <a:cs typeface="Times New Roman" panose="02020603050405020304" pitchFamily="18" charset="0"/>
                        </a:rPr>
                        <m:t>(</m:t>
                      </m:r>
                      <m:r>
                        <a:rPr lang="ru-RU" sz="1200" b="1" i="1">
                          <a:latin typeface="Cambria Math" panose="02040503050406030204" pitchFamily="18" charset="0"/>
                          <a:ea typeface="Aptos" panose="020B0004020202020204" pitchFamily="34" charset="0"/>
                          <a:cs typeface="Times New Roman" panose="02020603050405020304" pitchFamily="18" charset="0"/>
                        </a:rPr>
                        <m:t>𝐰</m:t>
                      </m:r>
                      <m:r>
                        <a:rPr lang="ru-RU" sz="1200">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i="1">
                              <a:effectLst/>
                              <a:latin typeface="Cambria Math" panose="02040503050406030204" pitchFamily="18" charset="0"/>
                              <a:ea typeface="Aptos" panose="020B0004020202020204" pitchFamily="34" charset="0"/>
                              <a:cs typeface="Times New Roman" panose="02020603050405020304" pitchFamily="18" charset="0"/>
                            </a:rPr>
                            <m:t>2</m:t>
                          </m:r>
                        </m:e>
                      </m:nary>
                      <m:r>
                        <a:rPr lang="ru-RU" sz="12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sup>
                      </m:sSub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𝑘</m:t>
                          </m:r>
                        </m:sup>
                      </m:sSubSup>
                      <m:r>
                        <a:rPr lang="ru-RU" sz="12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sup>
                      </m:sSub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𝑘</m:t>
                          </m:r>
                        </m:sup>
                      </m:sSubSup>
                      <m:r>
                        <a:rPr lang="ru-RU" sz="12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2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𝗍</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sSub>
                        <m:sSubPr>
                          <m:ctrlPr>
                            <a:rPr lang="ru-RU" sz="1200" i="1">
                              <a:latin typeface="Cambria Math" panose="02040503050406030204" pitchFamily="18" charset="0"/>
                              <a:ea typeface="Aptos" panose="020B0004020202020204" pitchFamily="34" charset="0"/>
                              <a:cs typeface="Times New Roman" panose="02020603050405020304" pitchFamily="18" charset="0"/>
                            </a:rPr>
                          </m:ctrlPr>
                        </m:sSubPr>
                        <m:e>
                          <m:r>
                            <a:rPr lang="en-US" sz="1200" b="1" i="1">
                              <a:latin typeface="Cambria Math" panose="02040503050406030204" pitchFamily="18" charset="0"/>
                              <a:ea typeface="Aptos" panose="020B0004020202020204" pitchFamily="34" charset="0"/>
                              <a:cs typeface="Times New Roman" panose="02020603050405020304" pitchFamily="18" charset="0"/>
                            </a:rPr>
                            <m:t>𝒙</m:t>
                          </m:r>
                        </m:e>
                        <m:sub>
                          <m:r>
                            <a:rPr lang="ru-RU" sz="1200" i="1">
                              <a:latin typeface="Cambria Math" panose="02040503050406030204" pitchFamily="18" charset="0"/>
                              <a:ea typeface="Aptos" panose="020B0004020202020204" pitchFamily="34" charset="0"/>
                              <a:cs typeface="Times New Roman" panose="02020603050405020304" pitchFamily="18" charset="0"/>
                            </a:rPr>
                            <m:t>𝑛</m:t>
                          </m:r>
                          <m:r>
                            <a:rPr lang="en-US" sz="1200" b="0" i="1" smtClean="0">
                              <a:latin typeface="Cambria Math" panose="02040503050406030204" pitchFamily="18" charset="0"/>
                              <a:ea typeface="Aptos" panose="020B0004020202020204" pitchFamily="34" charset="0"/>
                              <a:cs typeface="Times New Roman" panose="02020603050405020304" pitchFamily="18" charset="0"/>
                            </a:rPr>
                            <m:t>𝑘</m:t>
                          </m:r>
                        </m:sub>
                      </m:sSub>
                      <m:r>
                        <a:rPr lang="ru-RU" sz="12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b="1" i="1">
                                  <a:effectLst/>
                                  <a:latin typeface="Cambria Math" panose="02040503050406030204" pitchFamily="18" charset="0"/>
                                  <a:ea typeface="Aptos" panose="020B0004020202020204" pitchFamily="34" charset="0"/>
                                  <a:cs typeface="Times New Roman" panose="02020603050405020304" pitchFamily="18" charset="0"/>
                                </a:rPr>
                                <m:t>𝐗</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𝑘𝑛</m:t>
                              </m:r>
                            </m:sub>
                            <m:sup>
                              <m:r>
                                <m:rPr>
                                  <m:nor/>
                                </m:rPr>
                                <a:rPr lang="ru-RU" sz="1200">
                                  <a:effectLst/>
                                  <a:latin typeface="Aptos" panose="020B0004020202020204" pitchFamily="34" charset="0"/>
                                  <a:ea typeface="Aptos" panose="020B0004020202020204" pitchFamily="34" charset="0"/>
                                  <a:cs typeface="Times New Roman" panose="02020603050405020304" pitchFamily="18" charset="0"/>
                                </a:rPr>
                                <m:t>T</m:t>
                              </m:r>
                            </m:sup>
                          </m:sSubSup>
                        </m:e>
                      </m:nary>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𝗍</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latin typeface="Cambria Math" panose="02040503050406030204" pitchFamily="18" charset="0"/>
                              <a:ea typeface="Aptos" panose="020B0004020202020204" pitchFamily="34" charset="0"/>
                              <a:cs typeface="Times New Roman" panose="02020603050405020304" pitchFamily="18" charset="0"/>
                            </a:rPr>
                          </m:ctrlPr>
                        </m:sSupPr>
                        <m:e>
                          <m:r>
                            <a:rPr lang="ru-RU" sz="1200" b="1" i="1">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200">
                              <a:latin typeface="Aptos" panose="020B0004020202020204" pitchFamily="34" charset="0"/>
                              <a:ea typeface="Aptos" panose="020B0004020202020204" pitchFamily="34" charset="0"/>
                              <a:cs typeface="Times New Roman" panose="02020603050405020304" pitchFamily="18" charset="0"/>
                            </a:rPr>
                            <m:t>T</m:t>
                          </m:r>
                        </m:sup>
                      </m:sSup>
                      <m:r>
                        <a:rPr lang="ru-RU" sz="1200">
                          <a:latin typeface="Cambria Math" panose="02040503050406030204" pitchFamily="18" charset="0"/>
                          <a:ea typeface="Aptos" panose="020B0004020202020204" pitchFamily="34" charset="0"/>
                          <a:cs typeface="Times New Roman" panose="02020603050405020304" pitchFamily="18" charset="0"/>
                        </a:rPr>
                        <m:t>(</m:t>
                      </m:r>
                      <m:r>
                        <a:rPr lang="ru-RU" sz="1200" b="1" i="1">
                          <a:latin typeface="Cambria Math" panose="02040503050406030204" pitchFamily="18" charset="0"/>
                          <a:ea typeface="Aptos" panose="020B0004020202020204" pitchFamily="34" charset="0"/>
                          <a:cs typeface="Times New Roman" panose="02020603050405020304" pitchFamily="18" charset="0"/>
                        </a:rPr>
                        <m:t>𝐗𝐰</m:t>
                      </m:r>
                      <m:r>
                        <a:rPr lang="ru-RU" sz="1200" i="1">
                          <a:latin typeface="Cambria Math" panose="02040503050406030204" pitchFamily="18" charset="0"/>
                          <a:ea typeface="Aptos" panose="020B0004020202020204" pitchFamily="34" charset="0"/>
                          <a:cs typeface="Times New Roman" panose="02020603050405020304" pitchFamily="18" charset="0"/>
                        </a:rPr>
                        <m:t>−</m:t>
                      </m:r>
                      <m:r>
                        <a:rPr lang="ru-RU" sz="1200" i="1">
                          <a:latin typeface="Cambria Math" panose="02040503050406030204" pitchFamily="18" charset="0"/>
                          <a:ea typeface="Aptos" panose="020B0004020202020204" pitchFamily="34" charset="0"/>
                          <a:cs typeface="Times New Roman" panose="02020603050405020304" pitchFamily="18" charset="0"/>
                        </a:rPr>
                        <m:t>𝗍</m:t>
                      </m:r>
                      <m:r>
                        <a:rPr lang="ru-RU" sz="1200">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latin typeface="Cambria Math" panose="02040503050406030204" pitchFamily="18" charset="0"/>
                              <a:ea typeface="Aptos" panose="020B0004020202020204" pitchFamily="34" charset="0"/>
                              <a:cs typeface="Times New Roman" panose="02020603050405020304" pitchFamily="18" charset="0"/>
                            </a:rPr>
                          </m:ctrlPr>
                        </m:sSubPr>
                        <m:e>
                          <m:r>
                            <a:rPr lang="ru-RU" sz="1200">
                              <a:latin typeface="Cambria Math" panose="02040503050406030204" pitchFamily="18" charset="0"/>
                              <a:ea typeface="Aptos" panose="020B0004020202020204" pitchFamily="34" charset="0"/>
                              <a:cs typeface="Times New Roman" panose="02020603050405020304" pitchFamily="18" charset="0"/>
                            </a:rPr>
                            <m:t>)</m:t>
                          </m:r>
                        </m:e>
                        <m:sub>
                          <m:r>
                            <a:rPr lang="ru-RU" sz="1200" i="1">
                              <a:latin typeface="Cambria Math" panose="02040503050406030204" pitchFamily="18" charset="0"/>
                              <a:ea typeface="Aptos" panose="020B0004020202020204" pitchFamily="34" charset="0"/>
                              <a:cs typeface="Times New Roman" panose="02020603050405020304" pitchFamily="18" charset="0"/>
                            </a:rPr>
                            <m:t>𝑘</m:t>
                          </m:r>
                        </m:sub>
                      </m:sSub>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Используя частную производную для одного компонента, мы вычисляем вектор градиента</a:t>
                </a:r>
                <a:r>
                  <a:rPr lang="en-US" sz="1050" dirty="0">
                    <a:effectLst/>
                    <a:latin typeface="Aptos" panose="020B0004020202020204" pitchFamily="34" charset="0"/>
                    <a:ea typeface="Aptos" panose="020B0004020202020204" pitchFamily="34" charset="0"/>
                    <a:cs typeface="Times New Roman" panose="02020603050405020304" pitchFamily="18" charset="0"/>
                  </a:rPr>
                  <a:t> </a:t>
                </a:r>
                <a:r>
                  <a:rPr lang="ru-RU" sz="1050" dirty="0">
                    <a:effectLst/>
                    <a:latin typeface="Aptos" panose="020B0004020202020204" pitchFamily="34" charset="0"/>
                    <a:ea typeface="Aptos" panose="020B0004020202020204" pitchFamily="34" charset="0"/>
                    <a:cs typeface="Times New Roman" panose="02020603050405020304" pitchFamily="18" charset="0"/>
                  </a:rPr>
                  <a:t>по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𝑘</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индексу. Таким образом, </a:t>
                </a:r>
                <a14:m>
                  <m:oMath xmlns:m="http://schemas.openxmlformats.org/officeDocument/2006/math">
                    <m:sSup>
                      <m:sSup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05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05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должно удовлетворять</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i="1">
                          <a:effectLst/>
                          <a:latin typeface="Cambria Math" panose="02040503050406030204" pitchFamily="18" charset="0"/>
                          <a:ea typeface="Aptos" panose="020B0004020202020204" pitchFamily="34" charset="0"/>
                          <a:cs typeface="Times New Roman" panose="02020603050405020304" pitchFamily="18" charset="0"/>
                        </a:rPr>
                        <m:t>𝐸</m:t>
                      </m:r>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i="1">
                          <a:effectLst/>
                          <a:latin typeface="Cambria Math" panose="02040503050406030204" pitchFamily="18" charset="0"/>
                          <a:ea typeface="Aptos" panose="020B0004020202020204" pitchFamily="34" charset="0"/>
                          <a:cs typeface="Times New Roman" panose="02020603050405020304" pitchFamily="18" charset="0"/>
                        </a:rPr>
                        <m:t>−</m:t>
                      </m:r>
                      <m:r>
                        <a:rPr lang="ru-RU" sz="1600" i="1">
                          <a:effectLst/>
                          <a:latin typeface="Cambria Math" panose="02040503050406030204" pitchFamily="18" charset="0"/>
                          <a:ea typeface="Aptos" panose="020B0004020202020204" pitchFamily="34" charset="0"/>
                          <a:cs typeface="Times New Roman" panose="02020603050405020304" pitchFamily="18" charset="0"/>
                        </a:rPr>
                        <m:t>𝗍</m:t>
                      </m:r>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b="1" i="1">
                          <a:effectLst/>
                          <a:latin typeface="Cambria Math" panose="02040503050406030204" pitchFamily="18" charset="0"/>
                          <a:ea typeface="Aptos" panose="020B0004020202020204" pitchFamily="34" charset="0"/>
                          <a:cs typeface="Times New Roman" panose="02020603050405020304" pitchFamily="18" charset="0"/>
                        </a:rPr>
                        <m:t>𝟎</m:t>
                      </m:r>
                    </m:oMath>
                  </m:oMathPara>
                </a14:m>
                <a:endParaRPr lang="ru-RU" sz="16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Решение </a:t>
                </a:r>
                <a14:m>
                  <m:oMath xmlns:m="http://schemas.openxmlformats.org/officeDocument/2006/math">
                    <m:sSup>
                      <m:sSup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05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05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дает единственное решение задачи подгонки кривой</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i="1">
                          <a:effectLst/>
                          <a:latin typeface="Cambria Math" panose="02040503050406030204" pitchFamily="18" charset="0"/>
                          <a:ea typeface="Aptos" panose="020B0004020202020204" pitchFamily="34" charset="0"/>
                          <a:cs typeface="Times New Roman" panose="02020603050405020304" pitchFamily="18" charset="0"/>
                        </a:rPr>
                        <m:t>−</m:t>
                      </m:r>
                      <m:r>
                        <a:rPr lang="ru-RU" sz="1600" i="1">
                          <a:effectLst/>
                          <a:latin typeface="Cambria Math" panose="02040503050406030204" pitchFamily="18" charset="0"/>
                          <a:ea typeface="Aptos" panose="020B0004020202020204" pitchFamily="34" charset="0"/>
                          <a:cs typeface="Times New Roman" panose="02020603050405020304" pitchFamily="18" charset="0"/>
                        </a:rPr>
                        <m:t>𝗍</m:t>
                      </m:r>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i="1">
                          <a:effectLst/>
                          <a:latin typeface="Cambria Math" panose="02040503050406030204" pitchFamily="18" charset="0"/>
                          <a:ea typeface="Aptos" panose="020B0004020202020204" pitchFamily="34" charset="0"/>
                          <a:cs typeface="Times New Roman" panose="02020603050405020304" pitchFamily="18" charset="0"/>
                        </a:rPr>
                        <m:t>𝗍</m:t>
                      </m:r>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a:effectLst/>
                              <a:latin typeface="Cambria Math" panose="02040503050406030204" pitchFamily="18" charset="0"/>
                              <a:ea typeface="Aptos" panose="020B0004020202020204" pitchFamily="34" charset="0"/>
                              <a:cs typeface="Times New Roman" panose="02020603050405020304" pitchFamily="18" charset="0"/>
                            </a:rPr>
                            <m:t>)</m:t>
                          </m:r>
                        </m:e>
                        <m:sup>
                          <m:r>
                            <a:rPr lang="ru-RU" sz="1600" i="1">
                              <a:effectLst/>
                              <a:latin typeface="Cambria Math" panose="02040503050406030204" pitchFamily="18" charset="0"/>
                              <a:ea typeface="Aptos" panose="020B0004020202020204" pitchFamily="34" charset="0"/>
                              <a:cs typeface="Times New Roman" panose="02020603050405020304" pitchFamily="18" charset="0"/>
                            </a:rPr>
                            <m:t>−1</m:t>
                          </m:r>
                        </m:sup>
                      </m:sSup>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i="1">
                          <a:effectLst/>
                          <a:latin typeface="Cambria Math" panose="02040503050406030204" pitchFamily="18" charset="0"/>
                          <a:ea typeface="Aptos" panose="020B0004020202020204" pitchFamily="34" charset="0"/>
                          <a:cs typeface="Times New Roman" panose="02020603050405020304" pitchFamily="18" charset="0"/>
                        </a:rPr>
                        <m:t>𝗍</m:t>
                      </m:r>
                    </m:oMath>
                  </m:oMathPara>
                </a14:m>
                <a:endParaRPr lang="ru-RU" sz="16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Полученный многочлен задается функцией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𝑦</m:t>
                    </m:r>
                    <m:r>
                      <a:rPr lang="ru-RU" sz="1050">
                        <a:effectLst/>
                        <a:latin typeface="Cambria Math" panose="02040503050406030204" pitchFamily="18" charset="0"/>
                        <a:ea typeface="Aptos" panose="020B0004020202020204" pitchFamily="34" charset="0"/>
                        <a:cs typeface="Times New Roman" panose="02020603050405020304" pitchFamily="18" charset="0"/>
                      </a:rPr>
                      <m:t>(</m:t>
                    </m:r>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r>
                      <a:rPr lang="ru-RU" sz="105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2000" i="1">
                            <a:effectLst/>
                            <a:latin typeface="Cambria Math" panose="02040503050406030204" pitchFamily="18" charset="0"/>
                          </a:rPr>
                        </m:ctrlPr>
                      </m:sSupPr>
                      <m:e>
                        <m:r>
                          <a:rPr lang="ru-RU" sz="105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05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05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a:t>
                </a:r>
                <a:endParaRPr lang="ru-RU" sz="2000" dirty="0"/>
              </a:p>
            </p:txBody>
          </p:sp>
        </mc:Choice>
        <mc:Fallback xmlns="">
          <p:sp>
            <p:nvSpPr>
              <p:cNvPr id="3" name="Объект 2">
                <a:extLst>
                  <a:ext uri="{FF2B5EF4-FFF2-40B4-BE49-F238E27FC236}">
                    <a16:creationId xmlns:a16="http://schemas.microsoft.com/office/drawing/2014/main" id="{63D84281-5E0F-D049-8280-20AB1CFF8A59}"/>
                  </a:ext>
                </a:extLst>
              </p:cNvPr>
              <p:cNvSpPr>
                <a:spLocks noGrp="1" noRot="1" noChangeAspect="1" noMove="1" noResize="1" noEditPoints="1" noAdjustHandles="1" noChangeArrowheads="1" noChangeShapeType="1" noTextEdit="1"/>
              </p:cNvSpPr>
              <p:nvPr>
                <p:ph idx="1"/>
              </p:nvPr>
            </p:nvSpPr>
            <p:spPr>
              <a:xfrm>
                <a:off x="457200" y="630560"/>
                <a:ext cx="8229600" cy="5952802"/>
              </a:xfrm>
              <a:blipFill>
                <a:blip r:embed="rId2"/>
                <a:stretch>
                  <a:fillRect r="-154" b="-1064"/>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5E593B4D-E769-2A44-9D74-5FD0555BF6FC}"/>
              </a:ext>
            </a:extLst>
          </p:cNvPr>
          <p:cNvSpPr>
            <a:spLocks noGrp="1"/>
          </p:cNvSpPr>
          <p:nvPr>
            <p:ph type="sldNum" sz="quarter" idx="12"/>
          </p:nvPr>
        </p:nvSpPr>
        <p:spPr/>
        <p:txBody>
          <a:bodyPr/>
          <a:lstStyle/>
          <a:p>
            <a:fld id="{38237106-F2ED-405E-BC33-CC3CF426205F}" type="slidenum">
              <a:rPr lang="en-US" smtClean="0"/>
              <a:pPr/>
              <a:t>23</a:t>
            </a:fld>
            <a:endParaRPr lang="en-US"/>
          </a:p>
        </p:txBody>
      </p:sp>
    </p:spTree>
    <p:extLst>
      <p:ext uri="{BB962C8B-B14F-4D97-AF65-F5344CB8AC3E}">
        <p14:creationId xmlns:p14="http://schemas.microsoft.com/office/powerpoint/2010/main" val="518102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CEF0C4-71D8-0F4E-8CB6-AF2484778A74}"/>
              </a:ext>
            </a:extLst>
          </p:cNvPr>
          <p:cNvSpPr>
            <a:spLocks noGrp="1"/>
          </p:cNvSpPr>
          <p:nvPr>
            <p:ph type="title"/>
          </p:nvPr>
        </p:nvSpPr>
        <p:spPr>
          <a:xfrm>
            <a:off x="457200" y="0"/>
            <a:ext cx="8229600" cy="1143000"/>
          </a:xfrm>
        </p:spPr>
        <p:txBody>
          <a:bodyPr/>
          <a:lstStyle/>
          <a:p>
            <a:r>
              <a:rPr lang="ru-RU" dirty="0"/>
              <a:t>Выбор модели</a:t>
            </a:r>
          </a:p>
        </p:txBody>
      </p:sp>
      <p:sp>
        <p:nvSpPr>
          <p:cNvPr id="4" name="Номер слайда 3">
            <a:extLst>
              <a:ext uri="{FF2B5EF4-FFF2-40B4-BE49-F238E27FC236}">
                <a16:creationId xmlns:a16="http://schemas.microsoft.com/office/drawing/2014/main" id="{7C02EBCB-1FBB-A443-B284-43593484B429}"/>
              </a:ext>
            </a:extLst>
          </p:cNvPr>
          <p:cNvSpPr>
            <a:spLocks noGrp="1"/>
          </p:cNvSpPr>
          <p:nvPr>
            <p:ph type="sldNum" sz="quarter" idx="12"/>
          </p:nvPr>
        </p:nvSpPr>
        <p:spPr/>
        <p:txBody>
          <a:bodyPr/>
          <a:lstStyle/>
          <a:p>
            <a:fld id="{38237106-F2ED-405E-BC33-CC3CF426205F}" type="slidenum">
              <a:rPr lang="en-US" smtClean="0"/>
              <a:pPr/>
              <a:t>24</a:t>
            </a:fld>
            <a:endParaRPr lang="en-US"/>
          </a:p>
        </p:txBody>
      </p:sp>
      <p:pic>
        <p:nvPicPr>
          <p:cNvPr id="5" name="Picture" descr="png">
            <a:extLst>
              <a:ext uri="{FF2B5EF4-FFF2-40B4-BE49-F238E27FC236}">
                <a16:creationId xmlns:a16="http://schemas.microsoft.com/office/drawing/2014/main" id="{A72284AB-683F-F346-9C76-F3966F742BAB}"/>
              </a:ext>
            </a:extLst>
          </p:cNvPr>
          <p:cNvPicPr>
            <a:picLocks noGrp="1"/>
          </p:cNvPicPr>
          <p:nvPr>
            <p:ph idx="1"/>
          </p:nvPr>
        </p:nvPicPr>
        <p:blipFill>
          <a:blip r:embed="rId2"/>
          <a:stretch>
            <a:fillRect/>
          </a:stretch>
        </p:blipFill>
        <p:spPr bwMode="auto">
          <a:xfrm>
            <a:off x="1770927" y="1074911"/>
            <a:ext cx="6306273" cy="3468577"/>
          </a:xfrm>
          <a:prstGeom prst="rect">
            <a:avLst/>
          </a:prstGeom>
          <a:noFill/>
          <a:ln w="9525">
            <a:noFill/>
            <a:headEnd/>
            <a:tailEnd/>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8DE054-A101-B442-A3BA-D274CDCBE4A7}"/>
                  </a:ext>
                </a:extLst>
              </p:cNvPr>
              <p:cNvSpPr txBox="1"/>
              <p:nvPr/>
            </p:nvSpPr>
            <p:spPr>
              <a:xfrm>
                <a:off x="692551" y="4826675"/>
                <a:ext cx="8092634" cy="1754326"/>
              </a:xfrm>
              <a:prstGeom prst="rect">
                <a:avLst/>
              </a:prstGeom>
              <a:noFill/>
            </p:spPr>
            <p:txBody>
              <a:bodyPr wrap="square">
                <a:spAutoFit/>
              </a:bodyPr>
              <a:lstStyle/>
              <a:p>
                <a:r>
                  <a:rPr lang="ru-RU" sz="1800" dirty="0">
                    <a:effectLst/>
                    <a:latin typeface="Aptos" panose="020B0004020202020204" pitchFamily="34" charset="0"/>
                    <a:ea typeface="Aptos" panose="020B0004020202020204" pitchFamily="34" charset="0"/>
                    <a:cs typeface="Times New Roman" panose="02020603050405020304" pitchFamily="18" charset="0"/>
                  </a:rPr>
                  <a:t>Обратите внимание, что константа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 полиномы первого порядка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дают довольно плохое соответствие данным. Полином третьего порядка (</a:t>
                </a:r>
                <a14:m>
                  <m:oMath xmlns:m="http://schemas.openxmlformats.org/officeDocument/2006/math">
                    <m:r>
                      <a:rPr lang="ru-RU" i="1">
                        <a:latin typeface="Cambria Math" panose="02040503050406030204" pitchFamily="18" charset="0"/>
                        <a:ea typeface="Aptos" panose="020B0004020202020204" pitchFamily="34" charset="0"/>
                        <a:cs typeface="Times New Roman" panose="02020603050405020304" pitchFamily="18" charset="0"/>
                      </a:rPr>
                      <m:t>𝑀</m:t>
                    </m:r>
                    <m:r>
                      <a:rPr lang="ru-RU">
                        <a:latin typeface="Cambria Math" panose="02040503050406030204" pitchFamily="18" charset="0"/>
                        <a:ea typeface="Aptos" panose="020B0004020202020204" pitchFamily="34" charset="0"/>
                        <a:cs typeface="Times New Roman" panose="02020603050405020304" pitchFamily="18" charset="0"/>
                      </a:rPr>
                      <m:t>=</m:t>
                    </m:r>
                    <m:r>
                      <a:rPr lang="ru-RU" i="1">
                        <a:latin typeface="Cambria Math" panose="02040503050406030204" pitchFamily="18" charset="0"/>
                        <a:ea typeface="Aptos" panose="020B0004020202020204" pitchFamily="34" charset="0"/>
                        <a:cs typeface="Times New Roman" panose="02020603050405020304" pitchFamily="18" charset="0"/>
                      </a:rPr>
                      <m:t>3</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даёт, по-видимому, наилучшее соответствие, в то время как полином более высокого порядка (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9</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даёт отличное соответствие данным, то есть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i="1">
                            <a:effectLst/>
                            <a:latin typeface="Cambria Math" panose="020405030504060302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Однако подобранная кривая плохо отражает базовую функцию </a:t>
                </a:r>
                <a14:m>
                  <m:oMath xmlns:m="http://schemas.openxmlformats.org/officeDocument/2006/math">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sin</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Это явление известно как </a:t>
                </a:r>
                <a:r>
                  <a:rPr lang="ru-RU" sz="1800" i="1" dirty="0">
                    <a:effectLst/>
                    <a:latin typeface="Aptos" panose="020B0004020202020204" pitchFamily="34" charset="0"/>
                    <a:ea typeface="Aptos" panose="020B0004020202020204" pitchFamily="34" charset="0"/>
                    <a:cs typeface="Times New Roman" panose="02020603050405020304" pitchFamily="18" charset="0"/>
                  </a:rPr>
                  <a:t>переобучение</a:t>
                </a:r>
                <a:r>
                  <a:rPr lang="en-US" sz="1800" i="1" dirty="0">
                    <a:effectLst/>
                    <a:latin typeface="Aptos" panose="020B0004020202020204" pitchFamily="34" charset="0"/>
                    <a:ea typeface="Aptos" panose="020B0004020202020204" pitchFamily="34" charset="0"/>
                    <a:cs typeface="Times New Roman" panose="02020603050405020304" pitchFamily="18" charset="0"/>
                  </a:rPr>
                  <a:t>. </a:t>
                </a:r>
                <a:r>
                  <a:rPr lang="ru-RU" sz="1800" i="1" dirty="0">
                    <a:effectLst/>
                    <a:latin typeface="Aptos" panose="020B0004020202020204" pitchFamily="34" charset="0"/>
                    <a:ea typeface="Aptos" panose="020B0004020202020204" pitchFamily="34" charset="0"/>
                    <a:cs typeface="Times New Roman" panose="02020603050405020304" pitchFamily="18" charset="0"/>
                  </a:rPr>
                  <a:t> </a:t>
                </a:r>
                <a:endParaRPr lang="ru-RU" dirty="0"/>
              </a:p>
            </p:txBody>
          </p:sp>
        </mc:Choice>
        <mc:Fallback xmlns="">
          <p:sp>
            <p:nvSpPr>
              <p:cNvPr id="7" name="TextBox 6">
                <a:extLst>
                  <a:ext uri="{FF2B5EF4-FFF2-40B4-BE49-F238E27FC236}">
                    <a16:creationId xmlns:a16="http://schemas.microsoft.com/office/drawing/2014/main" id="{E68DE054-A101-B442-A3BA-D274CDCBE4A7}"/>
                  </a:ext>
                </a:extLst>
              </p:cNvPr>
              <p:cNvSpPr txBox="1">
                <a:spLocks noRot="1" noChangeAspect="1" noMove="1" noResize="1" noEditPoints="1" noAdjustHandles="1" noChangeArrowheads="1" noChangeShapeType="1" noTextEdit="1"/>
              </p:cNvSpPr>
              <p:nvPr/>
            </p:nvSpPr>
            <p:spPr>
              <a:xfrm>
                <a:off x="692551" y="4826675"/>
                <a:ext cx="8092634" cy="1754326"/>
              </a:xfrm>
              <a:prstGeom prst="rect">
                <a:avLst/>
              </a:prstGeom>
              <a:blipFill>
                <a:blip r:embed="rId3"/>
                <a:stretch>
                  <a:fillRect l="-627" t="-2158" r="-627" b="-5036"/>
                </a:stretch>
              </a:blipFill>
            </p:spPr>
            <p:txBody>
              <a:bodyPr/>
              <a:lstStyle/>
              <a:p>
                <a:r>
                  <a:rPr lang="ru-RU">
                    <a:noFill/>
                  </a:rPr>
                  <a:t> </a:t>
                </a:r>
              </a:p>
            </p:txBody>
          </p:sp>
        </mc:Fallback>
      </mc:AlternateContent>
    </p:spTree>
    <p:extLst>
      <p:ext uri="{BB962C8B-B14F-4D97-AF65-F5344CB8AC3E}">
        <p14:creationId xmlns:p14="http://schemas.microsoft.com/office/powerpoint/2010/main" val="2117331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D30DA6A-075C-2D47-9EBB-F40808F95197}"/>
              </a:ext>
            </a:extLst>
          </p:cNvPr>
          <p:cNvSpPr>
            <a:spLocks noGrp="1"/>
          </p:cNvSpPr>
          <p:nvPr>
            <p:ph type="title"/>
          </p:nvPr>
        </p:nvSpPr>
        <p:spPr/>
        <p:txBody>
          <a:bodyPr/>
          <a:lstStyle/>
          <a:p>
            <a:r>
              <a:rPr lang="ru-RU" sz="4400" dirty="0">
                <a:effectLst/>
                <a:latin typeface="Aptos" panose="020B0004020202020204" pitchFamily="34" charset="0"/>
                <a:ea typeface="Aptos" panose="020B0004020202020204" pitchFamily="34" charset="0"/>
                <a:cs typeface="Times New Roman" panose="02020603050405020304" pitchFamily="18" charset="0"/>
              </a:rPr>
              <a:t>RMS</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A8A0EBB-447F-DB42-ADAD-F694CBC7319E}"/>
                  </a:ext>
                </a:extLst>
              </p:cNvPr>
              <p:cNvSpPr>
                <a:spLocks noGrp="1"/>
              </p:cNvSpPr>
              <p:nvPr>
                <p:ph idx="1"/>
              </p:nvPr>
            </p:nvSpPr>
            <p:spPr/>
            <p:txBody>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Более количественное представление об эффективности обобщения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можно получить, используя </a:t>
                </a:r>
                <a:r>
                  <a:rPr lang="ru-RU" sz="1800" i="1" dirty="0">
                    <a:effectLst/>
                    <a:latin typeface="Aptos" panose="020B0004020202020204" pitchFamily="34" charset="0"/>
                    <a:ea typeface="Aptos" panose="020B0004020202020204" pitchFamily="34" charset="0"/>
                    <a:cs typeface="Times New Roman" panose="02020603050405020304" pitchFamily="18" charset="0"/>
                  </a:rPr>
                  <a:t>среднеквадратичную </a:t>
                </a:r>
                <a:r>
                  <a:rPr lang="ru-RU" sz="1800" dirty="0">
                    <a:effectLst/>
                    <a:latin typeface="Aptos" panose="020B0004020202020204" pitchFamily="34" charset="0"/>
                    <a:ea typeface="Aptos" panose="020B0004020202020204" pitchFamily="34" charset="0"/>
                    <a:cs typeface="Times New Roman" panose="02020603050405020304" pitchFamily="18" charset="0"/>
                  </a:rPr>
                  <a:t>ошибку (RMS), определяемую как</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𝑅𝑀𝑆</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ad>
                        <m:radPr>
                          <m:degHide m:val="on"/>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radPr>
                        <m:deg/>
                        <m:e>
                          <m:r>
                            <a:rPr lang="ru-RU" sz="1800" i="1">
                              <a:effectLst/>
                              <a:latin typeface="Cambria Math" panose="02040503050406030204" pitchFamily="18" charset="0"/>
                              <a:ea typeface="Aptos" panose="020B0004020202020204" pitchFamily="34" charset="0"/>
                              <a:cs typeface="Times New Roman" panose="02020603050405020304" pitchFamily="18" charset="0"/>
                            </a:rPr>
                            <m:t>2</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den>
                          </m:f>
                        </m:e>
                      </m:rad>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ru-RU" dirty="0"/>
              </a:p>
            </p:txBody>
          </p:sp>
        </mc:Choice>
        <mc:Fallback xmlns="">
          <p:sp>
            <p:nvSpPr>
              <p:cNvPr id="3" name="Объект 2">
                <a:extLst>
                  <a:ext uri="{FF2B5EF4-FFF2-40B4-BE49-F238E27FC236}">
                    <a16:creationId xmlns:a16="http://schemas.microsoft.com/office/drawing/2014/main" id="{4A8A0EBB-447F-DB42-ADAD-F694CBC7319E}"/>
                  </a:ext>
                </a:extLst>
              </p:cNvPr>
              <p:cNvSpPr>
                <a:spLocks noGrp="1" noRot="1" noChangeAspect="1" noMove="1" noResize="1" noEditPoints="1" noAdjustHandles="1" noChangeArrowheads="1" noChangeShapeType="1" noTextEdit="1"/>
              </p:cNvSpPr>
              <p:nvPr>
                <p:ph idx="1"/>
              </p:nvPr>
            </p:nvSpPr>
            <p:spPr>
              <a:blipFill>
                <a:blip r:embed="rId2"/>
                <a:stretch>
                  <a:fillRect l="-617" t="-84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64C851F8-926B-6648-88A6-E47CAAF27A4D}"/>
              </a:ext>
            </a:extLst>
          </p:cNvPr>
          <p:cNvSpPr>
            <a:spLocks noGrp="1"/>
          </p:cNvSpPr>
          <p:nvPr>
            <p:ph type="sldNum" sz="quarter" idx="12"/>
          </p:nvPr>
        </p:nvSpPr>
        <p:spPr/>
        <p:txBody>
          <a:bodyPr/>
          <a:lstStyle/>
          <a:p>
            <a:fld id="{38237106-F2ED-405E-BC33-CC3CF426205F}" type="slidenum">
              <a:rPr lang="en-US" smtClean="0"/>
              <a:pPr/>
              <a:t>25</a:t>
            </a:fld>
            <a:endParaRPr lang="en-US"/>
          </a:p>
        </p:txBody>
      </p:sp>
      <p:pic>
        <p:nvPicPr>
          <p:cNvPr id="5" name="Рисунок 4">
            <a:extLst>
              <a:ext uri="{FF2B5EF4-FFF2-40B4-BE49-F238E27FC236}">
                <a16:creationId xmlns:a16="http://schemas.microsoft.com/office/drawing/2014/main" id="{2CADF33D-6D17-0849-9DE1-C6117C0DBCFB}"/>
              </a:ext>
            </a:extLst>
          </p:cNvPr>
          <p:cNvPicPr>
            <a:picLocks noChangeAspect="1"/>
          </p:cNvPicPr>
          <p:nvPr/>
        </p:nvPicPr>
        <p:blipFill>
          <a:blip r:embed="rId3"/>
          <a:stretch>
            <a:fillRect/>
          </a:stretch>
        </p:blipFill>
        <p:spPr>
          <a:xfrm>
            <a:off x="2096704" y="3429000"/>
            <a:ext cx="4616611" cy="3446203"/>
          </a:xfrm>
          <a:prstGeom prst="rect">
            <a:avLst/>
          </a:prstGeom>
        </p:spPr>
      </p:pic>
      <p:sp>
        <p:nvSpPr>
          <p:cNvPr id="6" name="TextBox 5">
            <a:extLst>
              <a:ext uri="{FF2B5EF4-FFF2-40B4-BE49-F238E27FC236}">
                <a16:creationId xmlns:a16="http://schemas.microsoft.com/office/drawing/2014/main" id="{D466FC65-1452-D942-81A5-147339DA28CC}"/>
              </a:ext>
            </a:extLst>
          </p:cNvPr>
          <p:cNvSpPr txBox="1"/>
          <p:nvPr/>
        </p:nvSpPr>
        <p:spPr>
          <a:xfrm>
            <a:off x="7010400" y="4093527"/>
            <a:ext cx="1892463" cy="1477328"/>
          </a:xfrm>
          <a:prstGeom prst="rect">
            <a:avLst/>
          </a:prstGeom>
          <a:noFill/>
        </p:spPr>
        <p:txBody>
          <a:bodyPr wrap="square" rtlCol="0">
            <a:spAutoFit/>
          </a:bodyPr>
          <a:lstStyle/>
          <a:p>
            <a:r>
              <a:rPr lang="ru-RU" dirty="0">
                <a:solidFill>
                  <a:srgbClr val="FF0000"/>
                </a:solidFill>
              </a:rPr>
              <a:t>Кажется</a:t>
            </a:r>
            <a:r>
              <a:rPr lang="en-US" dirty="0">
                <a:solidFill>
                  <a:srgbClr val="FF0000"/>
                </a:solidFill>
              </a:rPr>
              <a:t>,</a:t>
            </a:r>
            <a:r>
              <a:rPr lang="ru-RU" dirty="0">
                <a:solidFill>
                  <a:srgbClr val="FF0000"/>
                </a:solidFill>
              </a:rPr>
              <a:t> что модель не должна работать хуже с увеличением </a:t>
            </a:r>
            <a:r>
              <a:rPr lang="ru-RU" i="1" dirty="0" err="1">
                <a:solidFill>
                  <a:srgbClr val="FF0000"/>
                </a:solidFill>
                <a:latin typeface="Cambria Math" panose="02040503050406030204" pitchFamily="18" charset="0"/>
                <a:ea typeface="Cambria Math" panose="02040503050406030204" pitchFamily="18" charset="0"/>
              </a:rPr>
              <a:t>M</a:t>
            </a:r>
            <a:endParaRPr lang="ru-RU" i="1" dirty="0">
              <a:solidFill>
                <a:srgbClr val="FF0000"/>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816434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52D7DC-0F65-8341-9A26-1E25CA6E0EAF}"/>
              </a:ext>
            </a:extLst>
          </p:cNvPr>
          <p:cNvSpPr>
            <a:spLocks noGrp="1"/>
          </p:cNvSpPr>
          <p:nvPr>
            <p:ph type="title"/>
          </p:nvPr>
        </p:nvSpPr>
        <p:spPr/>
        <p:txBody>
          <a:bodyPr/>
          <a:lstStyle/>
          <a:p>
            <a:r>
              <a:rPr lang="ru-RU" dirty="0"/>
              <a:t>Таблица коэффициентов</a:t>
            </a:r>
          </a:p>
        </p:txBody>
      </p:sp>
      <p:sp>
        <p:nvSpPr>
          <p:cNvPr id="4" name="Номер слайда 3">
            <a:extLst>
              <a:ext uri="{FF2B5EF4-FFF2-40B4-BE49-F238E27FC236}">
                <a16:creationId xmlns:a16="http://schemas.microsoft.com/office/drawing/2014/main" id="{A0C2F5FE-618B-104C-9937-D26A83566080}"/>
              </a:ext>
            </a:extLst>
          </p:cNvPr>
          <p:cNvSpPr>
            <a:spLocks noGrp="1"/>
          </p:cNvSpPr>
          <p:nvPr>
            <p:ph type="sldNum" sz="quarter" idx="12"/>
          </p:nvPr>
        </p:nvSpPr>
        <p:spPr/>
        <p:txBody>
          <a:bodyPr/>
          <a:lstStyle/>
          <a:p>
            <a:fld id="{38237106-F2ED-405E-BC33-CC3CF426205F}" type="slidenum">
              <a:rPr lang="en-US" smtClean="0"/>
              <a:pPr/>
              <a:t>26</a:t>
            </a:fld>
            <a:endParaRPr lang="en-US"/>
          </a:p>
        </p:txBody>
      </p:sp>
      <p:pic>
        <p:nvPicPr>
          <p:cNvPr id="7" name="Picture 3" descr="TP_tmp.emf">
            <a:extLst>
              <a:ext uri="{FF2B5EF4-FFF2-40B4-BE49-F238E27FC236}">
                <a16:creationId xmlns:a16="http://schemas.microsoft.com/office/drawing/2014/main" id="{EE18B753-AFBB-0643-A516-44FDF6BDB166}"/>
              </a:ext>
            </a:extLst>
          </p:cNvPr>
          <p:cNvPicPr>
            <a:picLocks noGrp="1" noChangeAspect="1"/>
          </p:cNvPicPr>
          <p:nvPr>
            <p:ph idx="1"/>
            <p:custDataLst>
              <p:tags r:id="rId1"/>
            </p:custDataLst>
          </p:nvPr>
        </p:nvPicPr>
        <p:blipFill>
          <a:blip r:embed="rId3">
            <a:clrChange>
              <a:clrFrom>
                <a:srgbClr val="FFFFFF"/>
              </a:clrFrom>
              <a:clrTo>
                <a:srgbClr val="FFFFFF">
                  <a:alpha val="0"/>
                </a:srgbClr>
              </a:clrTo>
            </a:clrChange>
          </a:blip>
          <a:stretch>
            <a:fillRect/>
          </a:stretch>
        </p:blipFill>
        <p:spPr bwMode="auto">
          <a:xfrm>
            <a:off x="900414" y="1636018"/>
            <a:ext cx="7132416" cy="4483233"/>
          </a:xfrm>
          <a:prstGeom prst="rect">
            <a:avLst/>
          </a:prstGeom>
          <a:noFill/>
          <a:ln/>
          <a:effectLst/>
        </p:spPr>
      </p:pic>
    </p:spTree>
    <p:extLst>
      <p:ext uri="{BB962C8B-B14F-4D97-AF65-F5344CB8AC3E}">
        <p14:creationId xmlns:p14="http://schemas.microsoft.com/office/powerpoint/2010/main" val="3909296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9293FE-EFA4-4F47-9E25-122C44F7326F}"/>
              </a:ext>
            </a:extLst>
          </p:cNvPr>
          <p:cNvSpPr>
            <a:spLocks noGrp="1"/>
          </p:cNvSpPr>
          <p:nvPr>
            <p:ph type="title"/>
          </p:nvPr>
        </p:nvSpPr>
        <p:spPr/>
        <p:txBody>
          <a:bodyPr/>
          <a:lstStyle/>
          <a:p>
            <a:r>
              <a:rPr lang="ru-RU" dirty="0"/>
              <a:t>Увеличение объема данных</a:t>
            </a:r>
          </a:p>
        </p:txBody>
      </p:sp>
      <p:sp>
        <p:nvSpPr>
          <p:cNvPr id="4" name="Номер слайда 3">
            <a:extLst>
              <a:ext uri="{FF2B5EF4-FFF2-40B4-BE49-F238E27FC236}">
                <a16:creationId xmlns:a16="http://schemas.microsoft.com/office/drawing/2014/main" id="{BD68C1B7-FB3D-254B-B104-0E129934A02E}"/>
              </a:ext>
            </a:extLst>
          </p:cNvPr>
          <p:cNvSpPr>
            <a:spLocks noGrp="1"/>
          </p:cNvSpPr>
          <p:nvPr>
            <p:ph type="sldNum" sz="quarter" idx="12"/>
          </p:nvPr>
        </p:nvSpPr>
        <p:spPr/>
        <p:txBody>
          <a:bodyPr/>
          <a:lstStyle/>
          <a:p>
            <a:fld id="{38237106-F2ED-405E-BC33-CC3CF426205F}" type="slidenum">
              <a:rPr lang="en-US" smtClean="0"/>
              <a:pPr/>
              <a:t>27</a:t>
            </a:fld>
            <a:endParaRPr lang="en-US"/>
          </a:p>
        </p:txBody>
      </p:sp>
      <p:pic>
        <p:nvPicPr>
          <p:cNvPr id="7" name="Picture" descr="png">
            <a:extLst>
              <a:ext uri="{FF2B5EF4-FFF2-40B4-BE49-F238E27FC236}">
                <a16:creationId xmlns:a16="http://schemas.microsoft.com/office/drawing/2014/main" id="{C17AA4E7-923C-D34D-A2D4-D2C629ED2086}"/>
              </a:ext>
            </a:extLst>
          </p:cNvPr>
          <p:cNvPicPr>
            <a:picLocks noGrp="1"/>
          </p:cNvPicPr>
          <p:nvPr>
            <p:ph idx="1"/>
          </p:nvPr>
        </p:nvPicPr>
        <p:blipFill>
          <a:blip r:embed="rId2"/>
          <a:stretch>
            <a:fillRect/>
          </a:stretch>
        </p:blipFill>
        <p:spPr bwMode="auto">
          <a:xfrm>
            <a:off x="1028700" y="1869281"/>
            <a:ext cx="7086600" cy="3987800"/>
          </a:xfrm>
          <a:prstGeom prst="rect">
            <a:avLst/>
          </a:prstGeom>
          <a:noFill/>
          <a:ln w="9525">
            <a:noFill/>
            <a:headEnd/>
            <a:tailEnd/>
          </a:ln>
        </p:spPr>
      </p:pic>
      <p:sp>
        <p:nvSpPr>
          <p:cNvPr id="5" name="TextBox 4">
            <a:extLst>
              <a:ext uri="{FF2B5EF4-FFF2-40B4-BE49-F238E27FC236}">
                <a16:creationId xmlns:a16="http://schemas.microsoft.com/office/drawing/2014/main" id="{FC1BEAB3-F17F-EF4E-9F8C-6E66C0A5F3F7}"/>
              </a:ext>
            </a:extLst>
          </p:cNvPr>
          <p:cNvSpPr txBox="1"/>
          <p:nvPr/>
        </p:nvSpPr>
        <p:spPr>
          <a:xfrm>
            <a:off x="596096" y="1320552"/>
            <a:ext cx="8229600" cy="461665"/>
          </a:xfrm>
          <a:prstGeom prst="rect">
            <a:avLst/>
          </a:prstGeom>
          <a:noFill/>
        </p:spPr>
        <p:txBody>
          <a:bodyPr wrap="square" rtlCol="0">
            <a:spAutoFit/>
          </a:bodyPr>
          <a:lstStyle/>
          <a:p>
            <a:r>
              <a:rPr lang="ru-RU" sz="2400" dirty="0"/>
              <a:t>Полином 9-й степени</a:t>
            </a:r>
            <a:endParaRPr lang="en-GB" sz="2400" dirty="0"/>
          </a:p>
        </p:txBody>
      </p:sp>
    </p:spTree>
    <p:extLst>
      <p:ext uri="{BB962C8B-B14F-4D97-AF65-F5344CB8AC3E}">
        <p14:creationId xmlns:p14="http://schemas.microsoft.com/office/powerpoint/2010/main" val="1202503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002657-1E5C-3849-AC1E-9344966985F6}"/>
              </a:ext>
            </a:extLst>
          </p:cNvPr>
          <p:cNvSpPr>
            <a:spLocks noGrp="1"/>
          </p:cNvSpPr>
          <p:nvPr>
            <p:ph type="title"/>
          </p:nvPr>
        </p:nvSpPr>
        <p:spPr/>
        <p:txBody>
          <a:bodyPr/>
          <a:lstStyle/>
          <a:p>
            <a:r>
              <a:rPr lang="en-US" dirty="0" err="1">
                <a:latin typeface="+mn-lt"/>
                <a:ea typeface="Aptos" panose="020B0004020202020204" pitchFamily="34" charset="0"/>
                <a:cs typeface="Times New Roman" panose="02020603050405020304" pitchFamily="18" charset="0"/>
              </a:rPr>
              <a:t>Р</a:t>
            </a:r>
            <a:r>
              <a:rPr lang="ru-RU" sz="4400" dirty="0" err="1">
                <a:effectLst/>
                <a:latin typeface="+mn-lt"/>
                <a:ea typeface="Aptos" panose="020B0004020202020204" pitchFamily="34" charset="0"/>
                <a:cs typeface="Times New Roman" panose="02020603050405020304" pitchFamily="18" charset="0"/>
              </a:rPr>
              <a:t>егуляризация</a:t>
            </a:r>
            <a:endParaRPr lang="ru-RU" dirty="0">
              <a:latin typeface="+mn-lt"/>
            </a:endParaRP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08D3B0AC-8924-E649-9D5F-CF158E0D9087}"/>
                  </a:ext>
                </a:extLst>
              </p:cNvPr>
              <p:cNvSpPr>
                <a:spLocks noGrp="1"/>
              </p:cNvSpPr>
              <p:nvPr>
                <p:ph idx="1"/>
              </p:nvPr>
            </p:nvSpPr>
            <p:spPr>
              <a:xfrm>
                <a:off x="457200" y="1600200"/>
                <a:ext cx="8229600" cy="4983162"/>
              </a:xfrm>
            </p:spPr>
            <p:txBody>
              <a:bodyPr>
                <a:normAutofit/>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Одним из часто используемых методов контроля явления переобучения является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регуляризация </a:t>
                </a:r>
                <a:r>
                  <a:rPr lang="ru-RU" sz="1800" dirty="0">
                    <a:effectLst/>
                    <a:latin typeface="Aptos" panose="020B0004020202020204" pitchFamily="34" charset="0"/>
                    <a:ea typeface="Aptos" panose="020B0004020202020204" pitchFamily="34" charset="0"/>
                    <a:cs typeface="Times New Roman" panose="02020603050405020304" pitchFamily="18" charset="0"/>
                  </a:rPr>
                  <a:t>, которая добавляет штрафной член к функции ошибки, чтобы предотвратить достижение коэффициентами больших значений. Простейшим таким штрафным членом является сумма квадратов всех коэффициентов, что приводит к модифицированной функции ошибки следующего вида:</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acc>
                        <m:accPr>
                          <m: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accPr>
                        <m:e>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e>
                      </m:acc>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d>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smtClean="0">
                              <a:effectLst/>
                              <a:latin typeface="Cambria Math" panose="02040503050406030204" pitchFamily="18" charset="0"/>
                              <a:cs typeface="Times New Roman" panose="02020603050405020304" pitchFamily="18" charset="0"/>
                            </a:rPr>
                          </m:ctrlPr>
                        </m:fPr>
                        <m:num>
                          <m:r>
                            <a:rPr lang="ru-RU" sz="1800" i="1" smtClean="0">
                              <a:effectLst/>
                              <a:latin typeface="Cambria Math" panose="02040503050406030204" pitchFamily="18" charset="0"/>
                              <a:ea typeface="Cambria Math" panose="02040503050406030204" pitchFamily="18" charset="0"/>
                              <a:cs typeface="Times New Roman" panose="02020603050405020304" pitchFamily="18" charset="0"/>
                            </a:rPr>
                            <m:t>𝜆</m:t>
                          </m:r>
                        </m:num>
                        <m:den>
                          <m:r>
                            <a:rPr lang="ru-RU" sz="1800" b="0" i="1" smtClean="0">
                              <a:effectLst/>
                              <a:latin typeface="Cambria Math" panose="02040503050406030204" pitchFamily="18" charset="0"/>
                              <a:cs typeface="Times New Roman" panose="02020603050405020304" pitchFamily="18" charset="0"/>
                            </a:rPr>
                            <m:t>2</m:t>
                          </m:r>
                        </m:den>
                      </m:f>
                      <m:sSup>
                        <m:sSupPr>
                          <m:ctrlPr>
                            <a:rPr lang="ru-RU" sz="1800" i="1" smtClean="0">
                              <a:effectLst/>
                              <a:latin typeface="Cambria Math" panose="02040503050406030204" pitchFamily="18" charset="0"/>
                              <a:cs typeface="Times New Roman" panose="02020603050405020304" pitchFamily="18" charset="0"/>
                            </a:rPr>
                          </m:ctrlPr>
                        </m:sSupPr>
                        <m:e>
                          <m:d>
                            <m:dPr>
                              <m:begChr m:val="‖"/>
                              <m:endChr m:val="‖"/>
                              <m:ctrlPr>
                                <a:rPr lang="ru-RU" sz="1800" i="1">
                                  <a:latin typeface="Cambria Math" panose="02040503050406030204" pitchFamily="18" charset="0"/>
                                  <a:cs typeface="Times New Roman" panose="02020603050405020304" pitchFamily="18" charset="0"/>
                                </a:rPr>
                              </m:ctrlPr>
                            </m:dPr>
                            <m:e>
                              <m:r>
                                <a:rPr lang="ru-RU" sz="1800" b="1" i="1">
                                  <a:latin typeface="Cambria Math" panose="02040503050406030204" pitchFamily="18" charset="0"/>
                                  <a:ea typeface="Aptos" panose="020B0004020202020204" pitchFamily="34" charset="0"/>
                                  <a:cs typeface="Times New Roman" panose="02020603050405020304" pitchFamily="18" charset="0"/>
                                </a:rPr>
                                <m:t>𝐰</m:t>
                              </m:r>
                            </m:e>
                          </m:d>
                        </m:e>
                        <m:sup>
                          <m:r>
                            <a:rPr lang="en-US" sz="1800" b="0" i="1" smtClean="0">
                              <a:effectLst/>
                              <a:latin typeface="Cambria Math" panose="02040503050406030204" pitchFamily="18" charset="0"/>
                              <a:cs typeface="Times New Roman" panose="02020603050405020304" pitchFamily="18" charset="0"/>
                            </a:rPr>
                            <m:t>2</m:t>
                          </m:r>
                        </m:sup>
                      </m:sSup>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Такие методы известны как методы </a:t>
                </a:r>
                <a:r>
                  <a:rPr lang="ru-RU" sz="1800" i="1" dirty="0">
                    <a:effectLst/>
                    <a:latin typeface="Aptos" panose="020B0004020202020204" pitchFamily="34" charset="0"/>
                    <a:ea typeface="Aptos" panose="020B0004020202020204" pitchFamily="34" charset="0"/>
                    <a:cs typeface="Times New Roman" panose="02020603050405020304" pitchFamily="18" charset="0"/>
                  </a:rPr>
                  <a:t>сжатия</a:t>
                </a:r>
                <a:r>
                  <a:rPr lang="ru-RU" sz="1800" dirty="0">
                    <a:effectLst/>
                    <a:latin typeface="Aptos" panose="020B0004020202020204" pitchFamily="34" charset="0"/>
                    <a:ea typeface="Aptos" panose="020B0004020202020204" pitchFamily="34" charset="0"/>
                    <a:cs typeface="Times New Roman" panose="02020603050405020304" pitchFamily="18" charset="0"/>
                  </a:rPr>
                  <a:t>, поскольку они уменьшают значение коэффициентов. Частный случай квадратичной регуляризации называется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гребневой регрессией </a:t>
                </a:r>
                <a:r>
                  <a:rPr lang="ru-RU" sz="1800" dirty="0">
                    <a:latin typeface="Aptos" panose="020B0004020202020204" pitchFamily="34" charset="0"/>
                    <a:ea typeface="Aptos" panose="020B0004020202020204" pitchFamily="34" charset="0"/>
                    <a:cs typeface="Times New Roman" panose="02020603050405020304" pitchFamily="18" charset="0"/>
                  </a:rPr>
                  <a:t>(</a:t>
                </a:r>
                <a:r>
                  <a:rPr lang="en" sz="1800" dirty="0">
                    <a:effectLst/>
                    <a:latin typeface="Fd2042035-Identity-H"/>
                  </a:rPr>
                  <a:t>ridge regression</a:t>
                </a:r>
                <a:r>
                  <a:rPr lang="en-US" sz="1800" dirty="0">
                    <a:latin typeface="Aptos" panose="020B0004020202020204" pitchFamily="34" charset="0"/>
                    <a:ea typeface="Aptos" panose="020B0004020202020204" pitchFamily="34" charset="0"/>
                    <a:cs typeface="Times New Roman" panose="02020603050405020304" pitchFamily="18" charset="0"/>
                  </a:rPr>
                  <a:t>)</a:t>
                </a:r>
                <a:r>
                  <a:rPr lang="ru-RU" sz="1800" dirty="0">
                    <a:effectLst/>
                    <a:latin typeface="Aptos" panose="020B0004020202020204" pitchFamily="34" charset="0"/>
                    <a:ea typeface="Aptos" panose="020B0004020202020204" pitchFamily="34" charset="0"/>
                    <a:cs typeface="Times New Roman" panose="02020603050405020304" pitchFamily="18" charset="0"/>
                  </a:rPr>
                  <a:t>. В нейронных сетях этот подход также известен как </a:t>
                </a:r>
                <a:r>
                  <a:rPr lang="ru-RU" sz="1800" i="1" dirty="0">
                    <a:latin typeface="Aptos" panose="020B0004020202020204" pitchFamily="34" charset="0"/>
                    <a:ea typeface="Aptos" panose="020B0004020202020204" pitchFamily="34" charset="0"/>
                    <a:cs typeface="Times New Roman" panose="02020603050405020304" pitchFamily="18" charset="0"/>
                  </a:rPr>
                  <a:t>редукция весов </a:t>
                </a:r>
                <a:r>
                  <a:rPr lang="ru-RU" sz="1800" dirty="0">
                    <a:latin typeface="Aptos" panose="020B0004020202020204" pitchFamily="34" charset="0"/>
                    <a:ea typeface="Aptos" panose="020B0004020202020204" pitchFamily="34" charset="0"/>
                    <a:cs typeface="Times New Roman" panose="02020603050405020304" pitchFamily="18" charset="0"/>
                  </a:rPr>
                  <a:t>(</a:t>
                </a:r>
                <a:r>
                  <a:rPr lang="en-US" sz="1800" dirty="0">
                    <a:latin typeface="Aptos" panose="020B0004020202020204" pitchFamily="34" charset="0"/>
                    <a:ea typeface="Aptos" panose="020B0004020202020204" pitchFamily="34" charset="0"/>
                    <a:cs typeface="Times New Roman" panose="02020603050405020304" pitchFamily="18" charset="0"/>
                  </a:rPr>
                  <a:t>weight decay</a:t>
                </a:r>
                <a:r>
                  <a:rPr lang="ru-RU" sz="1800" dirty="0">
                    <a:latin typeface="Aptos" panose="020B0004020202020204" pitchFamily="34" charset="0"/>
                    <a:ea typeface="Aptos" panose="020B0004020202020204" pitchFamily="34" charset="0"/>
                    <a:cs typeface="Times New Roman" panose="02020603050405020304" pitchFamily="18" charset="0"/>
                  </a:rPr>
                  <a:t>)</a:t>
                </a:r>
                <a:r>
                  <a:rPr lang="ru-RU" sz="1800" dirty="0">
                    <a:effectLst/>
                    <a:latin typeface="Aptos" panose="020B0004020202020204" pitchFamily="34" charset="0"/>
                    <a:ea typeface="Aptos" panose="020B0004020202020204" pitchFamily="34" charset="0"/>
                    <a:cs typeface="Times New Roman" panose="02020603050405020304" pitchFamily="18" charset="0"/>
                  </a:rPr>
                  <a: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800" dirty="0">
                    <a:latin typeface="Fd2116929-Identity-H"/>
                  </a:rPr>
                  <a:t>Ч</a:t>
                </a:r>
                <a:r>
                  <a:rPr lang="ru-RU" sz="1800" dirty="0" err="1">
                    <a:effectLst/>
                    <a:latin typeface="Fd2116929-Identity-H"/>
                  </a:rPr>
                  <a:t>асто</a:t>
                </a:r>
                <a:r>
                  <a:rPr lang="ru-RU" sz="1800" dirty="0">
                    <a:effectLst/>
                    <a:latin typeface="Fd2116929-Identity-H"/>
                  </a:rPr>
                  <a:t> коэффициент </a:t>
                </a:r>
                <a14:m>
                  <m:oMath xmlns:m="http://schemas.openxmlformats.org/officeDocument/2006/math">
                    <m:sSub>
                      <m:sSubPr>
                        <m:ctrlPr>
                          <a:rPr lang="ru-RU" sz="1800" i="1" smtClean="0">
                            <a:effectLst/>
                            <a:latin typeface="Cambria Math" panose="02040503050406030204" pitchFamily="18" charset="0"/>
                          </a:rPr>
                        </m:ctrlPr>
                      </m:sSubPr>
                      <m:e>
                        <m:r>
                          <a:rPr lang="ru-RU" sz="1800" b="0" i="1" smtClean="0">
                            <a:effectLst/>
                            <a:latin typeface="Cambria Math" panose="02040503050406030204" pitchFamily="18" charset="0"/>
                          </a:rPr>
                          <m:t>𝑤</m:t>
                        </m:r>
                      </m:e>
                      <m:sub>
                        <m:r>
                          <a:rPr lang="en-US" sz="1800" b="0" i="1" smtClean="0">
                            <a:effectLst/>
                            <a:latin typeface="Cambria Math" panose="02040503050406030204" pitchFamily="18" charset="0"/>
                          </a:rPr>
                          <m:t>0</m:t>
                        </m:r>
                      </m:sub>
                    </m:sSub>
                  </m:oMath>
                </a14:m>
                <a:r>
                  <a:rPr lang="en" sz="1800" dirty="0">
                    <a:effectLst/>
                    <a:latin typeface="Fd375676-Identity-H"/>
                  </a:rPr>
                  <a:t> </a:t>
                </a:r>
                <a:r>
                  <a:rPr lang="ru-RU" sz="1800" dirty="0">
                    <a:effectLst/>
                    <a:latin typeface="Fd2116929-Identity-H"/>
                  </a:rPr>
                  <a:t>исключается из </a:t>
                </a:r>
                <a:r>
                  <a:rPr lang="ru-RU" sz="1800" dirty="0" err="1">
                    <a:effectLst/>
                    <a:latin typeface="Fd2116929-Identity-H"/>
                  </a:rPr>
                  <a:t>регуляризатора</a:t>
                </a:r>
                <a:r>
                  <a:rPr lang="ru-RU" sz="1800" dirty="0">
                    <a:effectLst/>
                    <a:latin typeface="Fd2116929-Identity-H"/>
                  </a:rPr>
                  <a:t>, потому что из-за его включения результаты зависят от выбора начала координат </a:t>
                </a:r>
                <a:r>
                  <a:rPr lang="ru-RU" sz="1800" dirty="0">
                    <a:effectLst/>
                    <a:latin typeface="Fd1848805-Identity-H"/>
                  </a:rPr>
                  <a:t>для </a:t>
                </a:r>
                <a:r>
                  <a:rPr lang="ru-RU" sz="1800" dirty="0">
                    <a:effectLst/>
                    <a:latin typeface="Fd2116929-Identity-H"/>
                  </a:rPr>
                  <a:t>целевой пе­ременной </a:t>
                </a:r>
                <a:endParaRPr lang="ru-RU" dirty="0"/>
              </a:p>
              <a:p>
                <a:pPr marL="0" indent="0">
                  <a:buNone/>
                </a:pPr>
                <a:endParaRPr lang="ru-RU" dirty="0"/>
              </a:p>
            </p:txBody>
          </p:sp>
        </mc:Choice>
        <mc:Fallback xmlns="">
          <p:sp>
            <p:nvSpPr>
              <p:cNvPr id="3" name="Объект 2">
                <a:extLst>
                  <a:ext uri="{FF2B5EF4-FFF2-40B4-BE49-F238E27FC236}">
                    <a16:creationId xmlns:a16="http://schemas.microsoft.com/office/drawing/2014/main" id="{08D3B0AC-8924-E649-9D5F-CF158E0D9087}"/>
                  </a:ext>
                </a:extLst>
              </p:cNvPr>
              <p:cNvSpPr>
                <a:spLocks noGrp="1" noRot="1" noChangeAspect="1" noMove="1" noResize="1" noEditPoints="1" noAdjustHandles="1" noChangeArrowheads="1" noChangeShapeType="1" noTextEdit="1"/>
              </p:cNvSpPr>
              <p:nvPr>
                <p:ph idx="1"/>
              </p:nvPr>
            </p:nvSpPr>
            <p:spPr>
              <a:xfrm>
                <a:off x="457200" y="1600200"/>
                <a:ext cx="8229600" cy="4983162"/>
              </a:xfrm>
              <a:blipFill>
                <a:blip r:embed="rId2"/>
                <a:stretch>
                  <a:fillRect l="-617" t="-763"/>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CA8CEAF5-A7A7-324A-9450-BED78C3096F9}"/>
              </a:ext>
            </a:extLst>
          </p:cNvPr>
          <p:cNvSpPr>
            <a:spLocks noGrp="1"/>
          </p:cNvSpPr>
          <p:nvPr>
            <p:ph type="sldNum" sz="quarter" idx="12"/>
          </p:nvPr>
        </p:nvSpPr>
        <p:spPr/>
        <p:txBody>
          <a:bodyPr/>
          <a:lstStyle/>
          <a:p>
            <a:fld id="{38237106-F2ED-405E-BC33-CC3CF426205F}" type="slidenum">
              <a:rPr lang="en-US" smtClean="0"/>
              <a:pPr/>
              <a:t>28</a:t>
            </a:fld>
            <a:endParaRPr lang="en-US"/>
          </a:p>
        </p:txBody>
      </p:sp>
    </p:spTree>
    <p:extLst>
      <p:ext uri="{BB962C8B-B14F-4D97-AF65-F5344CB8AC3E}">
        <p14:creationId xmlns:p14="http://schemas.microsoft.com/office/powerpoint/2010/main" val="269305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042E04-D428-524F-AE5B-368BBB58D948}"/>
              </a:ext>
            </a:extLst>
          </p:cNvPr>
          <p:cNvSpPr>
            <a:spLocks noGrp="1"/>
          </p:cNvSpPr>
          <p:nvPr>
            <p:ph type="title"/>
          </p:nvPr>
        </p:nvSpPr>
        <p:spPr>
          <a:xfrm>
            <a:off x="457200" y="0"/>
            <a:ext cx="8229600" cy="1143000"/>
          </a:xfrm>
        </p:spPr>
        <p:txBody>
          <a:bodyPr/>
          <a:lstStyle/>
          <a:p>
            <a:r>
              <a:rPr lang="ru-RU" dirty="0"/>
              <a:t>Минимизация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5C240618-CBD9-C349-BCCA-9DD046B5C328}"/>
                  </a:ext>
                </a:extLst>
              </p:cNvPr>
              <p:cNvSpPr>
                <a:spLocks noGrp="1"/>
              </p:cNvSpPr>
              <p:nvPr>
                <p:ph idx="1"/>
              </p:nvPr>
            </p:nvSpPr>
            <p:spPr>
              <a:xfrm>
                <a:off x="457200" y="949124"/>
                <a:ext cx="8229600" cy="5908876"/>
              </a:xfrm>
            </p:spPr>
            <p:txBody>
              <a:bodyPr>
                <a:normAutofit fontScale="77500" lnSpcReduction="20000"/>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Ф</a:t>
                </a:r>
                <a:r>
                  <a:rPr lang="ru-RU" sz="1800" dirty="0">
                    <a:effectLst/>
                    <a:latin typeface="Aptos" panose="020B0004020202020204" pitchFamily="34" charset="0"/>
                    <a:ea typeface="Aptos" panose="020B0004020202020204" pitchFamily="34" charset="0"/>
                    <a:cs typeface="Times New Roman" panose="02020603050405020304" pitchFamily="18" charset="0"/>
                  </a:rPr>
                  <a:t>ункцию ошибки гребня можно точно минимизировать следующим образом: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den>
                          </m:f>
                          <m:r>
                            <a:rPr lang="ru-RU" sz="1800" i="1">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smtClean="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2</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p>
                          </m:sSub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p>
                          </m:sSub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p>
                          </m:sSub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p>
                          </m:sSub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𝑘𝑛</m:t>
                                  </m:r>
                                </m:sub>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bSup>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Используя частную производную для одного компонента, мы вычисляем вектор градиента, отбрасывая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нижний индекс. Тогда </a:t>
                </a:r>
                <a14:m>
                  <m:oMath xmlns:m="http://schemas.openxmlformats.org/officeDocument/2006/math">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должен удовлетворять</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𝑇</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Решение </a:t>
                </a:r>
                <a14:m>
                  <m:oMath xmlns:m="http://schemas.openxmlformats.org/officeDocument/2006/math">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дает единственное решение, которое минимизирует ошибку гребня</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ru-RU" dirty="0"/>
              </a:p>
            </p:txBody>
          </p:sp>
        </mc:Choice>
        <mc:Fallback xmlns="">
          <p:sp>
            <p:nvSpPr>
              <p:cNvPr id="3" name="Объект 2">
                <a:extLst>
                  <a:ext uri="{FF2B5EF4-FFF2-40B4-BE49-F238E27FC236}">
                    <a16:creationId xmlns:a16="http://schemas.microsoft.com/office/drawing/2014/main" id="{5C240618-CBD9-C349-BCCA-9DD046B5C328}"/>
                  </a:ext>
                </a:extLst>
              </p:cNvPr>
              <p:cNvSpPr>
                <a:spLocks noGrp="1" noRot="1" noChangeAspect="1" noMove="1" noResize="1" noEditPoints="1" noAdjustHandles="1" noChangeArrowheads="1" noChangeShapeType="1" noTextEdit="1"/>
              </p:cNvSpPr>
              <p:nvPr>
                <p:ph idx="1"/>
              </p:nvPr>
            </p:nvSpPr>
            <p:spPr>
              <a:xfrm>
                <a:off x="457200" y="949124"/>
                <a:ext cx="8229600" cy="5908876"/>
              </a:xfrm>
              <a:blipFill>
                <a:blip r:embed="rId2"/>
                <a:stretch>
                  <a:fillRect l="-309" t="-644"/>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1D4DF105-4FD6-684F-A97E-0E75915BC601}"/>
              </a:ext>
            </a:extLst>
          </p:cNvPr>
          <p:cNvSpPr>
            <a:spLocks noGrp="1"/>
          </p:cNvSpPr>
          <p:nvPr>
            <p:ph type="sldNum" sz="quarter" idx="12"/>
          </p:nvPr>
        </p:nvSpPr>
        <p:spPr/>
        <p:txBody>
          <a:bodyPr/>
          <a:lstStyle/>
          <a:p>
            <a:fld id="{38237106-F2ED-405E-BC33-CC3CF426205F}" type="slidenum">
              <a:rPr lang="en-US" smtClean="0"/>
              <a:pPr/>
              <a:t>29</a:t>
            </a:fld>
            <a:endParaRPr lang="en-US"/>
          </a:p>
        </p:txBody>
      </p:sp>
    </p:spTree>
    <p:extLst>
      <p:ext uri="{BB962C8B-B14F-4D97-AF65-F5344CB8AC3E}">
        <p14:creationId xmlns:p14="http://schemas.microsoft.com/office/powerpoint/2010/main" val="473009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83125"/>
            <a:ext cx="7886700" cy="617517"/>
          </a:xfrm>
        </p:spPr>
        <p:txBody>
          <a:bodyPr>
            <a:normAutofit fontScale="90000"/>
          </a:bodyPr>
          <a:lstStyle/>
          <a:p>
            <a:r>
              <a:rPr lang="ru-RU" dirty="0"/>
              <a:t>Литература</a:t>
            </a:r>
          </a:p>
        </p:txBody>
      </p:sp>
      <p:sp>
        <p:nvSpPr>
          <p:cNvPr id="3" name="Объект 2"/>
          <p:cNvSpPr>
            <a:spLocks noGrp="1"/>
          </p:cNvSpPr>
          <p:nvPr>
            <p:ph idx="1"/>
          </p:nvPr>
        </p:nvSpPr>
        <p:spPr>
          <a:xfrm>
            <a:off x="628650" y="1076446"/>
            <a:ext cx="7886700" cy="5382227"/>
          </a:xfrm>
        </p:spPr>
        <p:txBody>
          <a:bodyPr>
            <a:normAutofit fontScale="92500" lnSpcReduction="20000"/>
          </a:bodyPr>
          <a:lstStyle/>
          <a:p>
            <a:pPr>
              <a:lnSpc>
                <a:spcPct val="145000"/>
              </a:lnSpc>
            </a:pPr>
            <a:r>
              <a:rPr lang="ru-RU" sz="1800" dirty="0"/>
              <a:t>Кристофер Бишоп. Распознавание образов и машинное обучение (</a:t>
            </a:r>
            <a:r>
              <a:rPr lang="ru-RU" sz="1800" dirty="0" err="1"/>
              <a:t>P</a:t>
            </a:r>
            <a:r>
              <a:rPr lang="en-US" sz="1800" dirty="0"/>
              <a:t>RML book</a:t>
            </a:r>
            <a:r>
              <a:rPr lang="ru-RU" sz="1800" dirty="0"/>
              <a:t>)</a:t>
            </a:r>
            <a:endParaRPr lang="en-US" sz="1800" dirty="0"/>
          </a:p>
          <a:p>
            <a:pPr>
              <a:lnSpc>
                <a:spcPct val="145000"/>
              </a:lnSpc>
            </a:pPr>
            <a:r>
              <a:rPr lang="ru-RU" sz="1800" dirty="0" err="1"/>
              <a:t>Кэвин</a:t>
            </a:r>
            <a:r>
              <a:rPr lang="ru-RU" sz="1800" dirty="0"/>
              <a:t> </a:t>
            </a:r>
            <a:r>
              <a:rPr lang="ru-RU" sz="1800" dirty="0" err="1"/>
              <a:t>Мэрфи</a:t>
            </a:r>
            <a:r>
              <a:rPr lang="ru-RU" sz="1800" dirty="0"/>
              <a:t>. Вероятностное машинное обучение: Введение</a:t>
            </a:r>
            <a:endParaRPr lang="en-US" sz="1800" dirty="0"/>
          </a:p>
          <a:p>
            <a:pPr>
              <a:lnSpc>
                <a:spcPct val="145000"/>
              </a:lnSpc>
            </a:pPr>
            <a:r>
              <a:rPr lang="ru-RU" sz="1800" b="0" i="0" u="none" strike="noStrike" dirty="0" err="1">
                <a:solidFill>
                  <a:srgbClr val="000000"/>
                </a:solidFill>
                <a:effectLst/>
                <a:latin typeface="-apple-system"/>
              </a:rPr>
              <a:t>Джоэл</a:t>
            </a:r>
            <a:r>
              <a:rPr lang="ru-RU" sz="1800" b="0" i="0" u="none" strike="noStrike" dirty="0">
                <a:solidFill>
                  <a:srgbClr val="000000"/>
                </a:solidFill>
                <a:effectLst/>
                <a:latin typeface="-apple-system"/>
              </a:rPr>
              <a:t> </a:t>
            </a:r>
            <a:r>
              <a:rPr lang="ru-RU" sz="1800" b="0" i="0" u="none" strike="noStrike" dirty="0" err="1">
                <a:solidFill>
                  <a:srgbClr val="000000"/>
                </a:solidFill>
                <a:effectLst/>
                <a:latin typeface="-apple-system"/>
              </a:rPr>
              <a:t>Грас</a:t>
            </a:r>
            <a:r>
              <a:rPr lang="en-US" sz="1800" b="0" i="0" u="none" strike="noStrike" dirty="0">
                <a:solidFill>
                  <a:srgbClr val="000000"/>
                </a:solidFill>
                <a:effectLst/>
                <a:latin typeface="-apple-system"/>
              </a:rPr>
              <a:t>.</a:t>
            </a:r>
            <a:r>
              <a:rPr lang="ru-RU" sz="1800" b="0" i="0" u="none" strike="noStrike" dirty="0">
                <a:solidFill>
                  <a:srgbClr val="000000"/>
                </a:solidFill>
                <a:effectLst/>
                <a:latin typeface="-apple-system"/>
              </a:rPr>
              <a:t> </a:t>
            </a:r>
            <a:r>
              <a:rPr lang="en" sz="1800" b="0" i="0" u="none" strike="noStrike" dirty="0">
                <a:solidFill>
                  <a:srgbClr val="000000"/>
                </a:solidFill>
                <a:effectLst/>
                <a:latin typeface="-apple-system"/>
              </a:rPr>
              <a:t>Data science. </a:t>
            </a:r>
            <a:r>
              <a:rPr lang="ru-RU" sz="1800" b="0" i="0" u="none" strike="noStrike" dirty="0">
                <a:solidFill>
                  <a:srgbClr val="000000"/>
                </a:solidFill>
                <a:effectLst/>
                <a:latin typeface="-apple-system"/>
              </a:rPr>
              <a:t>Наука о данных с нуля</a:t>
            </a:r>
          </a:p>
          <a:p>
            <a:pPr>
              <a:lnSpc>
                <a:spcPct val="145000"/>
              </a:lnSpc>
            </a:pPr>
            <a:r>
              <a:rPr lang="ru-RU" sz="1800" dirty="0"/>
              <a:t>Машинное обучение (курс лекций, </a:t>
            </a:r>
            <a:r>
              <a:rPr lang="ru-RU" sz="1800" dirty="0" err="1"/>
              <a:t>К.В.Воронцов</a:t>
            </a:r>
            <a:r>
              <a:rPr lang="ru-RU" sz="1800" dirty="0"/>
              <a:t>)</a:t>
            </a:r>
          </a:p>
          <a:p>
            <a:pPr>
              <a:lnSpc>
                <a:spcPct val="145000"/>
              </a:lnSpc>
            </a:pPr>
            <a:r>
              <a:rPr lang="ru-RU" sz="1800" dirty="0"/>
              <a:t>Машинное обучение и анализ данных (курс лекций, </a:t>
            </a:r>
            <a:r>
              <a:rPr lang="ru-RU" sz="1800" dirty="0" err="1"/>
              <a:t>А.Г.Дьяконов</a:t>
            </a:r>
            <a:r>
              <a:rPr lang="ru-RU" sz="1800" dirty="0"/>
              <a:t>)</a:t>
            </a:r>
          </a:p>
          <a:p>
            <a:pPr>
              <a:lnSpc>
                <a:spcPct val="145000"/>
              </a:lnSpc>
            </a:pPr>
            <a:r>
              <a:rPr lang="ru-RU" sz="1800" dirty="0"/>
              <a:t>Стюарт Рассел, Питер </a:t>
            </a:r>
            <a:r>
              <a:rPr lang="ru-RU" sz="1800" dirty="0" err="1"/>
              <a:t>Норвиг</a:t>
            </a:r>
            <a:r>
              <a:rPr lang="ru-RU" sz="1800" dirty="0"/>
              <a:t>. Искусственный интеллект: современный подход (AIMA-2)</a:t>
            </a:r>
          </a:p>
          <a:p>
            <a:pPr>
              <a:lnSpc>
                <a:spcPct val="145000"/>
              </a:lnSpc>
            </a:pPr>
            <a:r>
              <a:rPr lang="ru-RU" sz="1800" dirty="0"/>
              <a:t>Судаков В.А., Титов Ю.П. Методы искусственного интеллекта в информационных системах: Учебник — М.: МИРЭА, 2024.</a:t>
            </a:r>
          </a:p>
          <a:p>
            <a:pPr>
              <a:lnSpc>
                <a:spcPct val="145000"/>
              </a:lnSpc>
            </a:pPr>
            <a:r>
              <a:rPr lang="ru-RU" sz="1800" dirty="0" err="1"/>
              <a:t>Саттон</a:t>
            </a:r>
            <a:r>
              <a:rPr lang="ru-RU" sz="1800" dirty="0"/>
              <a:t> Ричард С., </a:t>
            </a:r>
            <a:r>
              <a:rPr lang="ru-RU" sz="1800" dirty="0" err="1"/>
              <a:t>Барто</a:t>
            </a:r>
            <a:r>
              <a:rPr lang="ru-RU" sz="1800" dirty="0"/>
              <a:t> Эндрю Г. Обучение с подкреплением</a:t>
            </a:r>
          </a:p>
          <a:p>
            <a:pPr>
              <a:lnSpc>
                <a:spcPct val="145000"/>
              </a:lnSpc>
            </a:pPr>
            <a:r>
              <a:rPr lang="en" sz="1800" dirty="0">
                <a:hlinkClick r:id="rId2"/>
              </a:rPr>
              <a:t>https://github.com/sudakov/ai-lab</a:t>
            </a:r>
            <a:endParaRPr lang="en-US" sz="1800" dirty="0"/>
          </a:p>
          <a:p>
            <a:pPr>
              <a:lnSpc>
                <a:spcPct val="145000"/>
              </a:lnSpc>
            </a:pPr>
            <a:r>
              <a:rPr lang="en" sz="1800" dirty="0">
                <a:hlinkClick r:id="rId3"/>
              </a:rPr>
              <a:t>https://github.com/sudakov/math-for-ds/tree/main/Bayes</a:t>
            </a:r>
            <a:endParaRPr lang="en-US" sz="1800" dirty="0"/>
          </a:p>
          <a:p>
            <a:pPr>
              <a:lnSpc>
                <a:spcPct val="145000"/>
              </a:lnSpc>
            </a:pPr>
            <a:endParaRPr lang="ru-RU" sz="1800" dirty="0"/>
          </a:p>
        </p:txBody>
      </p:sp>
      <p:sp>
        <p:nvSpPr>
          <p:cNvPr id="4" name="Номер слайда 3"/>
          <p:cNvSpPr>
            <a:spLocks noGrp="1"/>
          </p:cNvSpPr>
          <p:nvPr>
            <p:ph type="sldNum" sz="quarter" idx="12"/>
          </p:nvPr>
        </p:nvSpPr>
        <p:spPr/>
        <p:txBody>
          <a:bodyPr/>
          <a:lstStyle/>
          <a:p>
            <a:fld id="{213A858D-DC13-7F48-8EE5-FA8D0F7167EE}" type="slidenum">
              <a:rPr lang="ru-RU" smtClean="0"/>
              <a:t>3</a:t>
            </a:fld>
            <a:endParaRPr lang="ru-RU"/>
          </a:p>
        </p:txBody>
      </p:sp>
    </p:spTree>
    <p:extLst>
      <p:ext uri="{BB962C8B-B14F-4D97-AF65-F5344CB8AC3E}">
        <p14:creationId xmlns:p14="http://schemas.microsoft.com/office/powerpoint/2010/main" val="2114738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55F7A7-CFAE-C643-B5FA-4DA707EA9DCD}"/>
              </a:ext>
            </a:extLst>
          </p:cNvPr>
          <p:cNvSpPr>
            <a:spLocks noGrp="1"/>
          </p:cNvSpPr>
          <p:nvPr>
            <p:ph type="title"/>
          </p:nvPr>
        </p:nvSpPr>
        <p:spPr/>
        <p:txBody>
          <a:bodyPr>
            <a:normAutofit/>
          </a:bodyPr>
          <a:lstStyle/>
          <a:p>
            <a:r>
              <a:rPr lang="ru-RU" dirty="0"/>
              <a:t>Результаты для полинома 𝑀=9</a:t>
            </a:r>
          </a:p>
        </p:txBody>
      </p:sp>
      <p:sp>
        <p:nvSpPr>
          <p:cNvPr id="4" name="Номер слайда 3">
            <a:extLst>
              <a:ext uri="{FF2B5EF4-FFF2-40B4-BE49-F238E27FC236}">
                <a16:creationId xmlns:a16="http://schemas.microsoft.com/office/drawing/2014/main" id="{23D1ED79-0D99-CC49-9806-D66CA82D0E42}"/>
              </a:ext>
            </a:extLst>
          </p:cNvPr>
          <p:cNvSpPr>
            <a:spLocks noGrp="1"/>
          </p:cNvSpPr>
          <p:nvPr>
            <p:ph type="sldNum" sz="quarter" idx="12"/>
          </p:nvPr>
        </p:nvSpPr>
        <p:spPr/>
        <p:txBody>
          <a:bodyPr/>
          <a:lstStyle/>
          <a:p>
            <a:fld id="{38237106-F2ED-405E-BC33-CC3CF426205F}" type="slidenum">
              <a:rPr lang="en-US" smtClean="0"/>
              <a:pPr/>
              <a:t>30</a:t>
            </a:fld>
            <a:endParaRPr lang="en-US"/>
          </a:p>
        </p:txBody>
      </p:sp>
      <p:pic>
        <p:nvPicPr>
          <p:cNvPr id="5" name="Picture" descr="png">
            <a:extLst>
              <a:ext uri="{FF2B5EF4-FFF2-40B4-BE49-F238E27FC236}">
                <a16:creationId xmlns:a16="http://schemas.microsoft.com/office/drawing/2014/main" id="{80FC0D8A-2070-4244-BEC5-8E774B967E90}"/>
              </a:ext>
            </a:extLst>
          </p:cNvPr>
          <p:cNvPicPr/>
          <p:nvPr/>
        </p:nvPicPr>
        <p:blipFill>
          <a:blip r:embed="rId2"/>
          <a:stretch>
            <a:fillRect/>
          </a:stretch>
        </p:blipFill>
        <p:spPr bwMode="auto">
          <a:xfrm>
            <a:off x="1" y="1478404"/>
            <a:ext cx="9144000" cy="4181615"/>
          </a:xfrm>
          <a:prstGeom prst="rect">
            <a:avLst/>
          </a:prstGeom>
          <a:noFill/>
          <a:ln w="9525">
            <a:noFill/>
            <a:headEnd/>
            <a:tailEnd/>
          </a:ln>
        </p:spPr>
      </p:pic>
    </p:spTree>
    <p:extLst>
      <p:ext uri="{BB962C8B-B14F-4D97-AF65-F5344CB8AC3E}">
        <p14:creationId xmlns:p14="http://schemas.microsoft.com/office/powerpoint/2010/main" val="974575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99B386-0B1B-0641-88EC-1B831D1092E3}"/>
              </a:ext>
            </a:extLst>
          </p:cNvPr>
          <p:cNvSpPr>
            <a:spLocks noGrp="1"/>
          </p:cNvSpPr>
          <p:nvPr>
            <p:ph type="title"/>
          </p:nvPr>
        </p:nvSpPr>
        <p:spPr/>
        <p:txBody>
          <a:bodyPr/>
          <a:lstStyle/>
          <a:p>
            <a:r>
              <a:rPr lang="ru-RU" dirty="0"/>
              <a:t>Таблица коэффициентов</a:t>
            </a:r>
          </a:p>
        </p:txBody>
      </p:sp>
      <mc:AlternateContent xmlns:mc="http://schemas.openxmlformats.org/markup-compatibility/2006" xmlns:a14="http://schemas.microsoft.com/office/drawing/2010/main">
        <mc:Choice Requires="a14">
          <p:graphicFrame>
            <p:nvGraphicFramePr>
              <p:cNvPr id="5" name="Объект 4">
                <a:extLst>
                  <a:ext uri="{FF2B5EF4-FFF2-40B4-BE49-F238E27FC236}">
                    <a16:creationId xmlns:a16="http://schemas.microsoft.com/office/drawing/2014/main" id="{0B50B0CA-8DB7-2740-AA02-4B1113A8FC6E}"/>
                  </a:ext>
                </a:extLst>
              </p:cNvPr>
              <p:cNvGraphicFramePr>
                <a:graphicFrameLocks noGrp="1"/>
              </p:cNvGraphicFramePr>
              <p:nvPr>
                <p:ph idx="1"/>
                <p:extLst>
                  <p:ext uri="{D42A27DB-BD31-4B8C-83A1-F6EECF244321}">
                    <p14:modId xmlns:p14="http://schemas.microsoft.com/office/powerpoint/2010/main" val="4241950109"/>
                  </p:ext>
                </p:extLst>
              </p:nvPr>
            </p:nvGraphicFramePr>
            <p:xfrm>
              <a:off x="457200" y="1736203"/>
              <a:ext cx="8229600" cy="4490981"/>
            </p:xfrm>
            <a:graphic>
              <a:graphicData uri="http://schemas.openxmlformats.org/drawingml/2006/table">
                <a:tbl>
                  <a:tblPr firstRow="1" bandRow="1" bandCol="1">
                    <a:tableStyleId>{5C22544A-7EE6-4342-B048-85BDC9FD1C3A}</a:tableStyleId>
                  </a:tblPr>
                  <a:tblGrid>
                    <a:gridCol w="2057400">
                      <a:extLst>
                        <a:ext uri="{9D8B030D-6E8A-4147-A177-3AD203B41FA5}">
                          <a16:colId xmlns:a16="http://schemas.microsoft.com/office/drawing/2014/main" val="3572221464"/>
                        </a:ext>
                      </a:extLst>
                    </a:gridCol>
                    <a:gridCol w="2057400">
                      <a:extLst>
                        <a:ext uri="{9D8B030D-6E8A-4147-A177-3AD203B41FA5}">
                          <a16:colId xmlns:a16="http://schemas.microsoft.com/office/drawing/2014/main" val="1386550942"/>
                        </a:ext>
                      </a:extLst>
                    </a:gridCol>
                    <a:gridCol w="2057400">
                      <a:extLst>
                        <a:ext uri="{9D8B030D-6E8A-4147-A177-3AD203B41FA5}">
                          <a16:colId xmlns:a16="http://schemas.microsoft.com/office/drawing/2014/main" val="3962224274"/>
                        </a:ext>
                      </a:extLst>
                    </a:gridCol>
                    <a:gridCol w="2057400">
                      <a:extLst>
                        <a:ext uri="{9D8B030D-6E8A-4147-A177-3AD203B41FA5}">
                          <a16:colId xmlns:a16="http://schemas.microsoft.com/office/drawing/2014/main" val="4192177932"/>
                        </a:ext>
                      </a:extLst>
                    </a:gridCol>
                  </a:tblGrid>
                  <a:tr h="408271">
                    <a:tc>
                      <a:txBody>
                        <a:bodyPr/>
                        <a:lstStyle/>
                        <a:p>
                          <a:pPr algn="ctr">
                            <a:spcBef>
                              <a:spcPts val="180"/>
                            </a:spcBef>
                            <a:spcAft>
                              <a:spcPts val="180"/>
                            </a:spcAft>
                          </a:pPr>
                          <a:endParaRPr lang="ru-RU" sz="1200" i="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m:rPr>
                                    <m:sty m:val="p"/>
                                  </m:rPr>
                                  <a:rPr lang="ru-RU" sz="1200">
                                    <a:effectLst/>
                                    <a:latin typeface="Cambria Math" panose="02040503050406030204" pitchFamily="18" charset="0"/>
                                  </a:rPr>
                                  <m:t>ln</m:t>
                                </m:r>
                                <m:r>
                                  <a:rPr lang="ru-RU" sz="1200">
                                    <a:effectLst/>
                                    <a:latin typeface="Cambria Math" panose="02040503050406030204" pitchFamily="18" charset="0"/>
                                  </a:rPr>
                                  <m:t>𝜆</m:t>
                                </m:r>
                                <m:r>
                                  <a:rPr lang="ru-RU" sz="1200">
                                    <a:effectLst/>
                                    <a:latin typeface="Cambria Math" panose="02040503050406030204" pitchFamily="18" charset="0"/>
                                  </a:rPr>
                                  <m:t>=−∞</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m:rPr>
                                    <m:sty m:val="p"/>
                                  </m:rPr>
                                  <a:rPr lang="ru-RU" sz="1200">
                                    <a:effectLst/>
                                    <a:latin typeface="Cambria Math" panose="02040503050406030204" pitchFamily="18" charset="0"/>
                                  </a:rPr>
                                  <m:t>ln</m:t>
                                </m:r>
                                <m:r>
                                  <a:rPr lang="ru-RU" sz="1200">
                                    <a:effectLst/>
                                    <a:latin typeface="Cambria Math" panose="02040503050406030204" pitchFamily="18" charset="0"/>
                                  </a:rPr>
                                  <m:t>𝜆</m:t>
                                </m:r>
                                <m:r>
                                  <a:rPr lang="ru-RU" sz="1200">
                                    <a:effectLst/>
                                    <a:latin typeface="Cambria Math" panose="02040503050406030204" pitchFamily="18" charset="0"/>
                                  </a:rPr>
                                  <m:t>=−18</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m:rPr>
                                    <m:sty m:val="p"/>
                                  </m:rPr>
                                  <a:rPr lang="ru-RU" sz="1200">
                                    <a:effectLst/>
                                    <a:latin typeface="Cambria Math" panose="02040503050406030204" pitchFamily="18" charset="0"/>
                                  </a:rPr>
                                  <m:t>ln</m:t>
                                </m:r>
                                <m:r>
                                  <a:rPr lang="ru-RU" sz="1200">
                                    <a:effectLst/>
                                    <a:latin typeface="Cambria Math" panose="02040503050406030204" pitchFamily="18" charset="0"/>
                                  </a:rPr>
                                  <m:t>𝜆</m:t>
                                </m:r>
                                <m:r>
                                  <a:rPr lang="ru-RU" sz="1200">
                                    <a:effectLst/>
                                    <a:latin typeface="Cambria Math" panose="02040503050406030204" pitchFamily="18" charset="0"/>
                                  </a:rPr>
                                  <m:t>=0</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87518745"/>
                      </a:ext>
                    </a:extLst>
                  </a:tr>
                  <a:tr h="408271">
                    <a:tc>
                      <a:txBody>
                        <a:bodyPr/>
                        <a:lstStyle/>
                        <a:p>
                          <a:pPr algn="ctr">
                            <a:spcBef>
                              <a:spcPts val="180"/>
                            </a:spcBef>
                            <a:spcAft>
                              <a:spcPts val="180"/>
                            </a:spcAft>
                          </a:pPr>
                          <a:r>
                            <a:rPr lang="ru-RU" sz="1200" dirty="0" err="1">
                              <a:effectLst/>
                              <a:latin typeface="Aptos" panose="020B0004020202020204" pitchFamily="34" charset="0"/>
                              <a:ea typeface="Aptos" panose="020B0004020202020204" pitchFamily="34" charset="0"/>
                              <a:cs typeface="Times New Roman" panose="02020603050405020304" pitchFamily="18" charset="0"/>
                            </a:rPr>
                            <a:t>w</a:t>
                          </a:r>
                          <a:r>
                            <a:rPr lang="en-US" sz="1200" dirty="0">
                              <a:effectLst/>
                              <a:latin typeface="Aptos" panose="020B0004020202020204" pitchFamily="34" charset="0"/>
                              <a:ea typeface="Aptos" panose="020B0004020202020204" pitchFamily="34" charset="0"/>
                              <a:cs typeface="Times New Roman" panose="02020603050405020304" pitchFamily="18" charset="0"/>
                            </a:rPr>
                            <a:t>0</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0.39</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0.38</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0.36</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6245398"/>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w1</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−135.04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−2.14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−0.46</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047675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w2</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3206.76</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81,88</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−0.39</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897748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w3</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−29215.92</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−390.51</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−0.22</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1635460"/>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w4</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139594.34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578.12</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−0.05</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1597476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w5</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−388863.80</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−31.48</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0.07</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1622948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w6</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652373.24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−49.12</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0.17</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281045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w7</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−648124.69</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−28.57</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0.25</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7965453"/>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w8</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350721.94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540.17</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0.31</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369761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w9</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−79556.29</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−255.65</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0.35</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2366312"/>
                      </a:ext>
                    </a:extLst>
                  </a:tr>
                </a:tbl>
              </a:graphicData>
            </a:graphic>
          </p:graphicFrame>
        </mc:Choice>
        <mc:Fallback xmlns="">
          <p:graphicFrame>
            <p:nvGraphicFramePr>
              <p:cNvPr id="5" name="Объект 4">
                <a:extLst>
                  <a:ext uri="{FF2B5EF4-FFF2-40B4-BE49-F238E27FC236}">
                    <a16:creationId xmlns:a16="http://schemas.microsoft.com/office/drawing/2014/main" id="{0B50B0CA-8DB7-2740-AA02-4B1113A8FC6E}"/>
                  </a:ext>
                </a:extLst>
              </p:cNvPr>
              <p:cNvGraphicFramePr>
                <a:graphicFrameLocks noGrp="1"/>
              </p:cNvGraphicFramePr>
              <p:nvPr>
                <p:ph idx="1"/>
                <p:extLst>
                  <p:ext uri="{D42A27DB-BD31-4B8C-83A1-F6EECF244321}">
                    <p14:modId xmlns:p14="http://schemas.microsoft.com/office/powerpoint/2010/main" val="4241950109"/>
                  </p:ext>
                </p:extLst>
              </p:nvPr>
            </p:nvGraphicFramePr>
            <p:xfrm>
              <a:off x="457200" y="1736203"/>
              <a:ext cx="8229600" cy="4490981"/>
            </p:xfrm>
            <a:graphic>
              <a:graphicData uri="http://schemas.openxmlformats.org/drawingml/2006/table">
                <a:tbl>
                  <a:tblPr firstRow="1" bandRow="1" bandCol="1">
                    <a:tableStyleId>{5C22544A-7EE6-4342-B048-85BDC9FD1C3A}</a:tableStyleId>
                  </a:tblPr>
                  <a:tblGrid>
                    <a:gridCol w="2057400">
                      <a:extLst>
                        <a:ext uri="{9D8B030D-6E8A-4147-A177-3AD203B41FA5}">
                          <a16:colId xmlns:a16="http://schemas.microsoft.com/office/drawing/2014/main" val="3572221464"/>
                        </a:ext>
                      </a:extLst>
                    </a:gridCol>
                    <a:gridCol w="2057400">
                      <a:extLst>
                        <a:ext uri="{9D8B030D-6E8A-4147-A177-3AD203B41FA5}">
                          <a16:colId xmlns:a16="http://schemas.microsoft.com/office/drawing/2014/main" val="1386550942"/>
                        </a:ext>
                      </a:extLst>
                    </a:gridCol>
                    <a:gridCol w="2057400">
                      <a:extLst>
                        <a:ext uri="{9D8B030D-6E8A-4147-A177-3AD203B41FA5}">
                          <a16:colId xmlns:a16="http://schemas.microsoft.com/office/drawing/2014/main" val="3962224274"/>
                        </a:ext>
                      </a:extLst>
                    </a:gridCol>
                    <a:gridCol w="2057400">
                      <a:extLst>
                        <a:ext uri="{9D8B030D-6E8A-4147-A177-3AD203B41FA5}">
                          <a16:colId xmlns:a16="http://schemas.microsoft.com/office/drawing/2014/main" val="4192177932"/>
                        </a:ext>
                      </a:extLst>
                    </a:gridCol>
                  </a:tblGrid>
                  <a:tr h="408271">
                    <a:tc>
                      <a:txBody>
                        <a:bodyPr/>
                        <a:lstStyle/>
                        <a:p>
                          <a:pPr algn="ctr">
                            <a:spcBef>
                              <a:spcPts val="180"/>
                            </a:spcBef>
                            <a:spcAft>
                              <a:spcPts val="180"/>
                            </a:spcAft>
                          </a:pPr>
                          <a:endParaRPr lang="ru-RU" sz="1200" i="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tc>
                    <a:tc>
                      <a:txBody>
                        <a:bodyPr/>
                        <a:lstStyle/>
                        <a:p>
                          <a:endParaRPr lang="ru-RU"/>
                        </a:p>
                      </a:txBody>
                      <a:tcPr marL="68580" marR="68580" marT="0" marB="0" anchor="ctr">
                        <a:blipFill>
                          <a:blip r:embed="rId2"/>
                          <a:stretch>
                            <a:fillRect l="-100617" t="-3125" r="-201852" b="-1012500"/>
                          </a:stretch>
                        </a:blipFill>
                      </a:tcPr>
                    </a:tc>
                    <a:tc>
                      <a:txBody>
                        <a:bodyPr/>
                        <a:lstStyle/>
                        <a:p>
                          <a:endParaRPr lang="ru-RU"/>
                        </a:p>
                      </a:txBody>
                      <a:tcPr marL="68580" marR="68580" marT="0" marB="0" anchor="ctr">
                        <a:blipFill>
                          <a:blip r:embed="rId2"/>
                          <a:stretch>
                            <a:fillRect l="-200617" t="-3125" r="-101852" b="-1012500"/>
                          </a:stretch>
                        </a:blipFill>
                      </a:tcPr>
                    </a:tc>
                    <a:tc>
                      <a:txBody>
                        <a:bodyPr/>
                        <a:lstStyle/>
                        <a:p>
                          <a:endParaRPr lang="ru-RU"/>
                        </a:p>
                      </a:txBody>
                      <a:tcPr marL="68580" marR="68580" marT="0" marB="0" anchor="ctr">
                        <a:blipFill>
                          <a:blip r:embed="rId2"/>
                          <a:stretch>
                            <a:fillRect l="-300617" t="-3125" r="-1852" b="-1012500"/>
                          </a:stretch>
                        </a:blipFill>
                      </a:tcPr>
                    </a:tc>
                    <a:extLst>
                      <a:ext uri="{0D108BD9-81ED-4DB2-BD59-A6C34878D82A}">
                        <a16:rowId xmlns:a16="http://schemas.microsoft.com/office/drawing/2014/main" val="3087518745"/>
                      </a:ext>
                    </a:extLst>
                  </a:tr>
                  <a:tr h="408271">
                    <a:tc>
                      <a:txBody>
                        <a:bodyPr/>
                        <a:lstStyle/>
                        <a:p>
                          <a:pPr algn="ctr">
                            <a:spcBef>
                              <a:spcPts val="180"/>
                            </a:spcBef>
                            <a:spcAft>
                              <a:spcPts val="180"/>
                            </a:spcAft>
                          </a:pPr>
                          <a:r>
                            <a:rPr lang="ru-RU" sz="1200" dirty="0" err="1">
                              <a:effectLst/>
                              <a:latin typeface="Aptos" panose="020B0004020202020204" pitchFamily="34" charset="0"/>
                              <a:ea typeface="Aptos" panose="020B0004020202020204" pitchFamily="34" charset="0"/>
                              <a:cs typeface="Times New Roman" panose="02020603050405020304" pitchFamily="18" charset="0"/>
                            </a:rPr>
                            <a:t>w</a:t>
                          </a:r>
                          <a:r>
                            <a:rPr lang="en-US" sz="1200" dirty="0">
                              <a:effectLst/>
                              <a:latin typeface="Aptos" panose="020B0004020202020204" pitchFamily="34" charset="0"/>
                              <a:ea typeface="Aptos" panose="020B0004020202020204" pitchFamily="34" charset="0"/>
                              <a:cs typeface="Times New Roman" panose="02020603050405020304" pitchFamily="18" charset="0"/>
                            </a:rPr>
                            <a:t>0</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100000" r="-201852" b="-881818"/>
                          </a:stretch>
                        </a:blipFill>
                      </a:tcPr>
                    </a:tc>
                    <a:tc>
                      <a:txBody>
                        <a:bodyPr/>
                        <a:lstStyle/>
                        <a:p>
                          <a:endParaRPr lang="ru-RU"/>
                        </a:p>
                      </a:txBody>
                      <a:tcPr marL="68580" marR="68580" marT="0" marB="0">
                        <a:blipFill>
                          <a:blip r:embed="rId2"/>
                          <a:stretch>
                            <a:fillRect l="-200617" t="-100000" r="-101852" b="-881818"/>
                          </a:stretch>
                        </a:blipFill>
                      </a:tcPr>
                    </a:tc>
                    <a:tc>
                      <a:txBody>
                        <a:bodyPr/>
                        <a:lstStyle/>
                        <a:p>
                          <a:endParaRPr lang="ru-RU"/>
                        </a:p>
                      </a:txBody>
                      <a:tcPr marL="68580" marR="68580" marT="0" marB="0">
                        <a:blipFill>
                          <a:blip r:embed="rId2"/>
                          <a:stretch>
                            <a:fillRect l="-300617" t="-100000" r="-1852" b="-881818"/>
                          </a:stretch>
                        </a:blipFill>
                      </a:tcPr>
                    </a:tc>
                    <a:extLst>
                      <a:ext uri="{0D108BD9-81ED-4DB2-BD59-A6C34878D82A}">
                        <a16:rowId xmlns:a16="http://schemas.microsoft.com/office/drawing/2014/main" val="1316245398"/>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w1</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206250" r="-201852" b="-809375"/>
                          </a:stretch>
                        </a:blipFill>
                      </a:tcPr>
                    </a:tc>
                    <a:tc>
                      <a:txBody>
                        <a:bodyPr/>
                        <a:lstStyle/>
                        <a:p>
                          <a:endParaRPr lang="ru-RU"/>
                        </a:p>
                      </a:txBody>
                      <a:tcPr marL="68580" marR="68580" marT="0" marB="0">
                        <a:blipFill>
                          <a:blip r:embed="rId2"/>
                          <a:stretch>
                            <a:fillRect l="-200617" t="-206250" r="-101852" b="-809375"/>
                          </a:stretch>
                        </a:blipFill>
                      </a:tcPr>
                    </a:tc>
                    <a:tc>
                      <a:txBody>
                        <a:bodyPr/>
                        <a:lstStyle/>
                        <a:p>
                          <a:endParaRPr lang="ru-RU"/>
                        </a:p>
                      </a:txBody>
                      <a:tcPr marL="68580" marR="68580" marT="0" marB="0">
                        <a:blipFill>
                          <a:blip r:embed="rId2"/>
                          <a:stretch>
                            <a:fillRect l="-300617" t="-206250" r="-1852" b="-809375"/>
                          </a:stretch>
                        </a:blipFill>
                      </a:tcPr>
                    </a:tc>
                    <a:extLst>
                      <a:ext uri="{0D108BD9-81ED-4DB2-BD59-A6C34878D82A}">
                        <a16:rowId xmlns:a16="http://schemas.microsoft.com/office/drawing/2014/main" val="116047675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w2</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306250" r="-201852" b="-709375"/>
                          </a:stretch>
                        </a:blipFill>
                      </a:tcPr>
                    </a:tc>
                    <a:tc>
                      <a:txBody>
                        <a:bodyPr/>
                        <a:lstStyle/>
                        <a:p>
                          <a:endParaRPr lang="ru-RU"/>
                        </a:p>
                      </a:txBody>
                      <a:tcPr marL="68580" marR="68580" marT="0" marB="0">
                        <a:blipFill>
                          <a:blip r:embed="rId2"/>
                          <a:stretch>
                            <a:fillRect l="-200617" t="-306250" r="-101852" b="-709375"/>
                          </a:stretch>
                        </a:blipFill>
                      </a:tcPr>
                    </a:tc>
                    <a:tc>
                      <a:txBody>
                        <a:bodyPr/>
                        <a:lstStyle/>
                        <a:p>
                          <a:endParaRPr lang="ru-RU"/>
                        </a:p>
                      </a:txBody>
                      <a:tcPr marL="68580" marR="68580" marT="0" marB="0">
                        <a:blipFill>
                          <a:blip r:embed="rId2"/>
                          <a:stretch>
                            <a:fillRect l="-300617" t="-306250" r="-1852" b="-709375"/>
                          </a:stretch>
                        </a:blipFill>
                      </a:tcPr>
                    </a:tc>
                    <a:extLst>
                      <a:ext uri="{0D108BD9-81ED-4DB2-BD59-A6C34878D82A}">
                        <a16:rowId xmlns:a16="http://schemas.microsoft.com/office/drawing/2014/main" val="246897748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w3</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406250" r="-201852" b="-609375"/>
                          </a:stretch>
                        </a:blipFill>
                      </a:tcPr>
                    </a:tc>
                    <a:tc>
                      <a:txBody>
                        <a:bodyPr/>
                        <a:lstStyle/>
                        <a:p>
                          <a:endParaRPr lang="ru-RU"/>
                        </a:p>
                      </a:txBody>
                      <a:tcPr marL="68580" marR="68580" marT="0" marB="0">
                        <a:blipFill>
                          <a:blip r:embed="rId2"/>
                          <a:stretch>
                            <a:fillRect l="-200617" t="-406250" r="-101852" b="-609375"/>
                          </a:stretch>
                        </a:blipFill>
                      </a:tcPr>
                    </a:tc>
                    <a:tc>
                      <a:txBody>
                        <a:bodyPr/>
                        <a:lstStyle/>
                        <a:p>
                          <a:endParaRPr lang="ru-RU"/>
                        </a:p>
                      </a:txBody>
                      <a:tcPr marL="68580" marR="68580" marT="0" marB="0">
                        <a:blipFill>
                          <a:blip r:embed="rId2"/>
                          <a:stretch>
                            <a:fillRect l="-300617" t="-406250" r="-1852" b="-609375"/>
                          </a:stretch>
                        </a:blipFill>
                      </a:tcPr>
                    </a:tc>
                    <a:extLst>
                      <a:ext uri="{0D108BD9-81ED-4DB2-BD59-A6C34878D82A}">
                        <a16:rowId xmlns:a16="http://schemas.microsoft.com/office/drawing/2014/main" val="521635460"/>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w4</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490909" r="-201852" b="-490909"/>
                          </a:stretch>
                        </a:blipFill>
                      </a:tcPr>
                    </a:tc>
                    <a:tc>
                      <a:txBody>
                        <a:bodyPr/>
                        <a:lstStyle/>
                        <a:p>
                          <a:endParaRPr lang="ru-RU"/>
                        </a:p>
                      </a:txBody>
                      <a:tcPr marL="68580" marR="68580" marT="0" marB="0">
                        <a:blipFill>
                          <a:blip r:embed="rId2"/>
                          <a:stretch>
                            <a:fillRect l="-200617" t="-490909" r="-101852" b="-490909"/>
                          </a:stretch>
                        </a:blipFill>
                      </a:tcPr>
                    </a:tc>
                    <a:tc>
                      <a:txBody>
                        <a:bodyPr/>
                        <a:lstStyle/>
                        <a:p>
                          <a:endParaRPr lang="ru-RU"/>
                        </a:p>
                      </a:txBody>
                      <a:tcPr marL="68580" marR="68580" marT="0" marB="0">
                        <a:blipFill>
                          <a:blip r:embed="rId2"/>
                          <a:stretch>
                            <a:fillRect l="-300617" t="-490909" r="-1852" b="-490909"/>
                          </a:stretch>
                        </a:blipFill>
                      </a:tcPr>
                    </a:tc>
                    <a:extLst>
                      <a:ext uri="{0D108BD9-81ED-4DB2-BD59-A6C34878D82A}">
                        <a16:rowId xmlns:a16="http://schemas.microsoft.com/office/drawing/2014/main" val="191597476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w5</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609375" r="-201852" b="-406250"/>
                          </a:stretch>
                        </a:blipFill>
                      </a:tcPr>
                    </a:tc>
                    <a:tc>
                      <a:txBody>
                        <a:bodyPr/>
                        <a:lstStyle/>
                        <a:p>
                          <a:endParaRPr lang="ru-RU"/>
                        </a:p>
                      </a:txBody>
                      <a:tcPr marL="68580" marR="68580" marT="0" marB="0">
                        <a:blipFill>
                          <a:blip r:embed="rId2"/>
                          <a:stretch>
                            <a:fillRect l="-200617" t="-609375" r="-101852" b="-406250"/>
                          </a:stretch>
                        </a:blipFill>
                      </a:tcPr>
                    </a:tc>
                    <a:tc>
                      <a:txBody>
                        <a:bodyPr/>
                        <a:lstStyle/>
                        <a:p>
                          <a:endParaRPr lang="ru-RU"/>
                        </a:p>
                      </a:txBody>
                      <a:tcPr marL="68580" marR="68580" marT="0" marB="0">
                        <a:blipFill>
                          <a:blip r:embed="rId2"/>
                          <a:stretch>
                            <a:fillRect l="-300617" t="-609375" r="-1852" b="-406250"/>
                          </a:stretch>
                        </a:blipFill>
                      </a:tcPr>
                    </a:tc>
                    <a:extLst>
                      <a:ext uri="{0D108BD9-81ED-4DB2-BD59-A6C34878D82A}">
                        <a16:rowId xmlns:a16="http://schemas.microsoft.com/office/drawing/2014/main" val="171622948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w6</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709375" r="-201852" b="-306250"/>
                          </a:stretch>
                        </a:blipFill>
                      </a:tcPr>
                    </a:tc>
                    <a:tc>
                      <a:txBody>
                        <a:bodyPr/>
                        <a:lstStyle/>
                        <a:p>
                          <a:endParaRPr lang="ru-RU"/>
                        </a:p>
                      </a:txBody>
                      <a:tcPr marL="68580" marR="68580" marT="0" marB="0">
                        <a:blipFill>
                          <a:blip r:embed="rId2"/>
                          <a:stretch>
                            <a:fillRect l="-200617" t="-709375" r="-101852" b="-306250"/>
                          </a:stretch>
                        </a:blipFill>
                      </a:tcPr>
                    </a:tc>
                    <a:tc>
                      <a:txBody>
                        <a:bodyPr/>
                        <a:lstStyle/>
                        <a:p>
                          <a:endParaRPr lang="ru-RU"/>
                        </a:p>
                      </a:txBody>
                      <a:tcPr marL="68580" marR="68580" marT="0" marB="0">
                        <a:blipFill>
                          <a:blip r:embed="rId2"/>
                          <a:stretch>
                            <a:fillRect l="-300617" t="-709375" r="-1852" b="-306250"/>
                          </a:stretch>
                        </a:blipFill>
                      </a:tcPr>
                    </a:tc>
                    <a:extLst>
                      <a:ext uri="{0D108BD9-81ED-4DB2-BD59-A6C34878D82A}">
                        <a16:rowId xmlns:a16="http://schemas.microsoft.com/office/drawing/2014/main" val="279281045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w7</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809375" r="-201852" b="-206250"/>
                          </a:stretch>
                        </a:blipFill>
                      </a:tcPr>
                    </a:tc>
                    <a:tc>
                      <a:txBody>
                        <a:bodyPr/>
                        <a:lstStyle/>
                        <a:p>
                          <a:endParaRPr lang="ru-RU"/>
                        </a:p>
                      </a:txBody>
                      <a:tcPr marL="68580" marR="68580" marT="0" marB="0">
                        <a:blipFill>
                          <a:blip r:embed="rId2"/>
                          <a:stretch>
                            <a:fillRect l="-200617" t="-809375" r="-101852" b="-206250"/>
                          </a:stretch>
                        </a:blipFill>
                      </a:tcPr>
                    </a:tc>
                    <a:tc>
                      <a:txBody>
                        <a:bodyPr/>
                        <a:lstStyle/>
                        <a:p>
                          <a:endParaRPr lang="ru-RU"/>
                        </a:p>
                      </a:txBody>
                      <a:tcPr marL="68580" marR="68580" marT="0" marB="0">
                        <a:blipFill>
                          <a:blip r:embed="rId2"/>
                          <a:stretch>
                            <a:fillRect l="-300617" t="-809375" r="-1852" b="-206250"/>
                          </a:stretch>
                        </a:blipFill>
                      </a:tcPr>
                    </a:tc>
                    <a:extLst>
                      <a:ext uri="{0D108BD9-81ED-4DB2-BD59-A6C34878D82A}">
                        <a16:rowId xmlns:a16="http://schemas.microsoft.com/office/drawing/2014/main" val="1947965453"/>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w8</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881818" r="-201852" b="-100000"/>
                          </a:stretch>
                        </a:blipFill>
                      </a:tcPr>
                    </a:tc>
                    <a:tc>
                      <a:txBody>
                        <a:bodyPr/>
                        <a:lstStyle/>
                        <a:p>
                          <a:endParaRPr lang="ru-RU"/>
                        </a:p>
                      </a:txBody>
                      <a:tcPr marL="68580" marR="68580" marT="0" marB="0">
                        <a:blipFill>
                          <a:blip r:embed="rId2"/>
                          <a:stretch>
                            <a:fillRect l="-200617" t="-881818" r="-101852" b="-100000"/>
                          </a:stretch>
                        </a:blipFill>
                      </a:tcPr>
                    </a:tc>
                    <a:tc>
                      <a:txBody>
                        <a:bodyPr/>
                        <a:lstStyle/>
                        <a:p>
                          <a:endParaRPr lang="ru-RU"/>
                        </a:p>
                      </a:txBody>
                      <a:tcPr marL="68580" marR="68580" marT="0" marB="0">
                        <a:blipFill>
                          <a:blip r:embed="rId2"/>
                          <a:stretch>
                            <a:fillRect l="-300617" t="-881818" r="-1852" b="-100000"/>
                          </a:stretch>
                        </a:blipFill>
                      </a:tcPr>
                    </a:tc>
                    <a:extLst>
                      <a:ext uri="{0D108BD9-81ED-4DB2-BD59-A6C34878D82A}">
                        <a16:rowId xmlns:a16="http://schemas.microsoft.com/office/drawing/2014/main" val="417369761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w9</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1012500" r="-201852" b="-3125"/>
                          </a:stretch>
                        </a:blipFill>
                      </a:tcPr>
                    </a:tc>
                    <a:tc>
                      <a:txBody>
                        <a:bodyPr/>
                        <a:lstStyle/>
                        <a:p>
                          <a:endParaRPr lang="ru-RU"/>
                        </a:p>
                      </a:txBody>
                      <a:tcPr marL="68580" marR="68580" marT="0" marB="0">
                        <a:blipFill>
                          <a:blip r:embed="rId2"/>
                          <a:stretch>
                            <a:fillRect l="-200617" t="-1012500" r="-101852" b="-3125"/>
                          </a:stretch>
                        </a:blipFill>
                      </a:tcPr>
                    </a:tc>
                    <a:tc>
                      <a:txBody>
                        <a:bodyPr/>
                        <a:lstStyle/>
                        <a:p>
                          <a:endParaRPr lang="ru-RU"/>
                        </a:p>
                      </a:txBody>
                      <a:tcPr marL="68580" marR="68580" marT="0" marB="0">
                        <a:blipFill>
                          <a:blip r:embed="rId2"/>
                          <a:stretch>
                            <a:fillRect l="-300617" t="-1012500" r="-1852" b="-3125"/>
                          </a:stretch>
                        </a:blipFill>
                      </a:tcPr>
                    </a:tc>
                    <a:extLst>
                      <a:ext uri="{0D108BD9-81ED-4DB2-BD59-A6C34878D82A}">
                        <a16:rowId xmlns:a16="http://schemas.microsoft.com/office/drawing/2014/main" val="3052366312"/>
                      </a:ext>
                    </a:extLst>
                  </a:tr>
                </a:tbl>
              </a:graphicData>
            </a:graphic>
          </p:graphicFrame>
        </mc:Fallback>
      </mc:AlternateContent>
      <p:sp>
        <p:nvSpPr>
          <p:cNvPr id="4" name="Номер слайда 3">
            <a:extLst>
              <a:ext uri="{FF2B5EF4-FFF2-40B4-BE49-F238E27FC236}">
                <a16:creationId xmlns:a16="http://schemas.microsoft.com/office/drawing/2014/main" id="{3218F98C-A14F-484A-8F7E-8A0299EF6E2C}"/>
              </a:ext>
            </a:extLst>
          </p:cNvPr>
          <p:cNvSpPr>
            <a:spLocks noGrp="1"/>
          </p:cNvSpPr>
          <p:nvPr>
            <p:ph type="sldNum" sz="quarter" idx="12"/>
          </p:nvPr>
        </p:nvSpPr>
        <p:spPr/>
        <p:txBody>
          <a:bodyPr/>
          <a:lstStyle/>
          <a:p>
            <a:fld id="{38237106-F2ED-405E-BC33-CC3CF426205F}" type="slidenum">
              <a:rPr lang="en-US" smtClean="0"/>
              <a:pPr/>
              <a:t>31</a:t>
            </a:fld>
            <a:endParaRPr lang="en-US"/>
          </a:p>
        </p:txBody>
      </p:sp>
    </p:spTree>
    <p:extLst>
      <p:ext uri="{BB962C8B-B14F-4D97-AF65-F5344CB8AC3E}">
        <p14:creationId xmlns:p14="http://schemas.microsoft.com/office/powerpoint/2010/main" val="1680436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16790CAF-D715-C844-8CE7-6DDD99900D9E}"/>
                  </a:ext>
                </a:extLst>
              </p:cNvPr>
              <p:cNvSpPr>
                <a:spLocks noGrp="1"/>
              </p:cNvSpPr>
              <p:nvPr>
                <p:ph type="title"/>
              </p:nvPr>
            </p:nvSpPr>
            <p:spPr/>
            <p:txBody>
              <a:bodyPr>
                <a:normAutofit/>
              </a:bodyPr>
              <a:lstStyle/>
              <a:p>
                <a:r>
                  <a:rPr lang="ru-RU" sz="1800" dirty="0">
                    <a:effectLst/>
                    <a:latin typeface="Fd2260317-Identity-H"/>
                  </a:rPr>
                  <a:t>График среднеквадратической ошибки в зависимости от l</a:t>
                </a:r>
                <a14:m>
                  <m:oMath xmlns:m="http://schemas.openxmlformats.org/officeDocument/2006/math">
                    <m:r>
                      <m:rPr>
                        <m:sty m:val="p"/>
                      </m:rPr>
                      <a:rPr lang="ru-RU" sz="1800" smtClean="0">
                        <a:effectLst/>
                        <a:latin typeface="Cambria Math" panose="02040503050406030204" pitchFamily="18" charset="0"/>
                      </a:rPr>
                      <m:t>n</m:t>
                    </m:r>
                    <m:r>
                      <a:rPr lang="ru-RU" sz="1800" smtClean="0">
                        <a:effectLst/>
                        <a:latin typeface="Cambria Math" panose="02040503050406030204" pitchFamily="18" charset="0"/>
                      </a:rPr>
                      <m:t>𝜆</m:t>
                    </m:r>
                    <m:r>
                      <a:rPr lang="ru-RU" sz="1800" i="1">
                        <a:effectLst/>
                        <a:latin typeface="Cambria Math" panose="02040503050406030204" pitchFamily="18" charset="0"/>
                      </a:rPr>
                      <m:t> </m:t>
                    </m:r>
                  </m:oMath>
                </a14:m>
                <a:r>
                  <a:rPr lang="ru-RU" sz="1800" dirty="0">
                    <a:effectLst/>
                    <a:latin typeface="Fd2260317-Identity-H"/>
                  </a:rPr>
                  <a:t>для полинома степени </a:t>
                </a:r>
                <a:r>
                  <a:rPr lang="ru-RU" sz="1800" dirty="0">
                    <a:effectLst/>
                    <a:latin typeface="Fd2558668-Identity-H"/>
                  </a:rPr>
                  <a:t>М </a:t>
                </a:r>
                <a:r>
                  <a:rPr lang="ru-RU" sz="1800" dirty="0">
                    <a:effectLst/>
                    <a:latin typeface="Fd2532549-Identity-H"/>
                  </a:rPr>
                  <a:t>= </a:t>
                </a:r>
                <a:r>
                  <a:rPr lang="ru-RU" sz="1800" dirty="0">
                    <a:effectLst/>
                    <a:latin typeface="Fd2558668-Identity-H"/>
                  </a:rPr>
                  <a:t>9 </a:t>
                </a:r>
                <a:endParaRPr lang="ru-RU" dirty="0"/>
              </a:p>
            </p:txBody>
          </p:sp>
        </mc:Choice>
        <mc:Fallback xmlns="">
          <p:sp>
            <p:nvSpPr>
              <p:cNvPr id="2" name="Заголовок 1">
                <a:extLst>
                  <a:ext uri="{FF2B5EF4-FFF2-40B4-BE49-F238E27FC236}">
                    <a16:creationId xmlns:a16="http://schemas.microsoft.com/office/drawing/2014/main" id="{16790CAF-D715-C844-8CE7-6DDD99900D9E}"/>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ru-RU">
                    <a:noFill/>
                  </a:rPr>
                  <a:t> </a:t>
                </a:r>
              </a:p>
            </p:txBody>
          </p:sp>
        </mc:Fallback>
      </mc:AlternateContent>
      <p:pic>
        <p:nvPicPr>
          <p:cNvPr id="5" name="Объект 4">
            <a:extLst>
              <a:ext uri="{FF2B5EF4-FFF2-40B4-BE49-F238E27FC236}">
                <a16:creationId xmlns:a16="http://schemas.microsoft.com/office/drawing/2014/main" id="{C86A1EF8-0F6E-9547-9357-F543A0E536DC}"/>
              </a:ext>
            </a:extLst>
          </p:cNvPr>
          <p:cNvPicPr>
            <a:picLocks noGrp="1" noChangeAspect="1"/>
          </p:cNvPicPr>
          <p:nvPr>
            <p:ph idx="1"/>
          </p:nvPr>
        </p:nvPicPr>
        <p:blipFill>
          <a:blip r:embed="rId4"/>
          <a:stretch>
            <a:fillRect/>
          </a:stretch>
        </p:blipFill>
        <p:spPr>
          <a:xfrm>
            <a:off x="1761040" y="1585973"/>
            <a:ext cx="5785654" cy="4318868"/>
          </a:xfrm>
          <a:prstGeom prst="rect">
            <a:avLst/>
          </a:prstGeom>
        </p:spPr>
      </p:pic>
      <p:sp>
        <p:nvSpPr>
          <p:cNvPr id="4" name="Номер слайда 3">
            <a:extLst>
              <a:ext uri="{FF2B5EF4-FFF2-40B4-BE49-F238E27FC236}">
                <a16:creationId xmlns:a16="http://schemas.microsoft.com/office/drawing/2014/main" id="{92568A38-57C5-F945-8C3C-9A225D228470}"/>
              </a:ext>
            </a:extLst>
          </p:cNvPr>
          <p:cNvSpPr>
            <a:spLocks noGrp="1"/>
          </p:cNvSpPr>
          <p:nvPr>
            <p:ph type="sldNum" sz="quarter" idx="12"/>
          </p:nvPr>
        </p:nvSpPr>
        <p:spPr/>
        <p:txBody>
          <a:bodyPr/>
          <a:lstStyle/>
          <a:p>
            <a:fld id="{38237106-F2ED-405E-BC33-CC3CF426205F}" type="slidenum">
              <a:rPr lang="en-US" smtClean="0"/>
              <a:pPr/>
              <a:t>32</a:t>
            </a:fld>
            <a:endParaRPr lang="en-US"/>
          </a:p>
        </p:txBody>
      </p:sp>
    </p:spTree>
    <p:extLst>
      <p:ext uri="{BB962C8B-B14F-4D97-AF65-F5344CB8AC3E}">
        <p14:creationId xmlns:p14="http://schemas.microsoft.com/office/powerpoint/2010/main" val="1062628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495BEF-D65E-6B4E-9989-2AC5CCC22F55}"/>
              </a:ext>
            </a:extLst>
          </p:cNvPr>
          <p:cNvSpPr>
            <a:spLocks noGrp="1"/>
          </p:cNvSpPr>
          <p:nvPr>
            <p:ph type="title"/>
          </p:nvPr>
        </p:nvSpPr>
        <p:spPr/>
        <p:txBody>
          <a:bodyPr/>
          <a:lstStyle/>
          <a:p>
            <a:r>
              <a:rPr lang="ru-RU" dirty="0"/>
              <a:t>Теорема Байеса</a:t>
            </a:r>
            <a:r>
              <a:rPr lang="en-US" dirty="0"/>
              <a:t> </a:t>
            </a:r>
            <a:r>
              <a:rPr lang="ru-RU" dirty="0"/>
              <a:t>в </a:t>
            </a:r>
            <a:r>
              <a:rPr lang="ru-RU" dirty="0" err="1"/>
              <a:t>M</a:t>
            </a:r>
            <a:r>
              <a:rPr lang="en-US" dirty="0"/>
              <a:t>L</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FB971F6-496A-2746-836D-AA4D4BDC3098}"/>
                  </a:ext>
                </a:extLst>
              </p:cNvPr>
              <p:cNvSpPr>
                <a:spLocks noGrp="1"/>
              </p:cNvSpPr>
              <p:nvPr>
                <p:ph idx="1"/>
              </p:nvPr>
            </p:nvSpPr>
            <p:spPr>
              <a:xfrm>
                <a:off x="457200" y="1600200"/>
                <a:ext cx="8229600" cy="4983162"/>
              </a:xfrm>
            </p:spPr>
            <p:txBody>
              <a:bodyPr>
                <a:normAutofit/>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Пусть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параметры и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данные. Теорема Байеса задаётся формулой:</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r>
                            <a:rPr lang="ru-RU" sz="1800">
                              <a:effectLst/>
                              <a:latin typeface="Cambria Math" panose="02040503050406030204" pitchFamily="18" charset="0"/>
                              <a:ea typeface="Aptos" panose="020B0004020202020204" pitchFamily="34" charset="0"/>
                              <a:cs typeface="Times New Roman" panose="02020603050405020304" pitchFamily="18" charset="0"/>
                            </a:rPr>
                            <m:t>)</m:t>
                          </m:r>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posterior</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likelihood</m:t>
                          </m:r>
                          <m:r>
                            <a:rPr lang="ru-RU" sz="1800" i="1">
                              <a:effectLst/>
                              <a:latin typeface="Cambria Math" panose="02040503050406030204" pitchFamily="18" charset="0"/>
                              <a:ea typeface="Aptos" panose="020B0004020202020204" pitchFamily="34" charset="0"/>
                              <a:cs typeface="Times New Roman" panose="02020603050405020304" pitchFamily="18" charset="0"/>
                            </a:rPr>
                            <m:t> </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 </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prior</m:t>
                          </m:r>
                        </m:num>
                        <m:den>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evidence</m:t>
                          </m:r>
                        </m:den>
                      </m:f>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Частотная парадигма обычно количественно оценивает свойства величин, определяемых данными, в свете фиксированных параметров модели, тогда как байесовская парадигма обычно количественно оценивает свойства неизвестных параметров модели в свете наблюдаемых данных.</a:t>
                </a:r>
                <a:endParaRPr lang="en-US" sz="1800" dirty="0">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800" smtClean="0">
                          <a:effectLst/>
                          <a:latin typeface="Cambria Math" panose="02040503050406030204" pitchFamily="18" charset="0"/>
                          <a:ea typeface="Aptos" panose="020B0004020202020204" pitchFamily="34" charset="0"/>
                          <a:cs typeface="Times New Roman" panose="02020603050405020304" pitchFamily="18" charset="0"/>
                        </a:rPr>
                        <m:t>posterior</m:t>
                      </m:r>
                      <m:r>
                        <a:rPr lang="ru-RU" sz="1800" i="1" smtClean="0">
                          <a:effectLst/>
                          <a:latin typeface="Cambria Math" panose="02040503050406030204" pitchFamily="18" charset="0"/>
                          <a:ea typeface="Cambria Math" panose="02040503050406030204" pitchFamily="18" charset="0"/>
                          <a:cs typeface="Times New Roman" panose="02020603050405020304" pitchFamily="18" charset="0"/>
                        </a:rPr>
                        <m:t>∝</m:t>
                      </m:r>
                      <m:r>
                        <m:rPr>
                          <m:sty m:val="p"/>
                        </m:rPr>
                        <a:rPr lang="ru-RU" sz="1800">
                          <a:latin typeface="Cambria Math" panose="02040503050406030204" pitchFamily="18" charset="0"/>
                          <a:ea typeface="Aptos" panose="020B0004020202020204" pitchFamily="34" charset="0"/>
                          <a:cs typeface="Times New Roman" panose="02020603050405020304" pitchFamily="18" charset="0"/>
                        </a:rPr>
                        <m:t>likelihood</m:t>
                      </m:r>
                      <m:r>
                        <a:rPr lang="ru-RU" sz="1800" i="1">
                          <a:latin typeface="Cambria Math" panose="02040503050406030204" pitchFamily="18" charset="0"/>
                          <a:ea typeface="Aptos" panose="020B0004020202020204" pitchFamily="34" charset="0"/>
                          <a:cs typeface="Times New Roman" panose="02020603050405020304" pitchFamily="18" charset="0"/>
                        </a:rPr>
                        <m:t> </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 </m:t>
                      </m:r>
                      <m:r>
                        <m:rPr>
                          <m:sty m:val="p"/>
                        </m:rPr>
                        <a:rPr lang="ru-RU" sz="1800">
                          <a:latin typeface="Cambria Math" panose="02040503050406030204" pitchFamily="18" charset="0"/>
                          <a:ea typeface="Aptos" panose="020B0004020202020204" pitchFamily="34" charset="0"/>
                          <a:cs typeface="Times New Roman" panose="02020603050405020304" pitchFamily="18" charset="0"/>
                        </a:rPr>
                        <m:t>prior</m:t>
                      </m:r>
                    </m:oMath>
                  </m:oMathPara>
                </a14:m>
                <a:endParaRPr lang="en-US" sz="1800" dirty="0">
                  <a:solidFill>
                    <a:srgbClr val="FF0000"/>
                  </a:solidFill>
                  <a:latin typeface="Fd1785535-Identity-H"/>
                </a:endParaRPr>
              </a:p>
              <a:p>
                <a:pPr marL="0" indent="0">
                  <a:spcBef>
                    <a:spcPts val="900"/>
                  </a:spcBef>
                  <a:spcAft>
                    <a:spcPts val="900"/>
                  </a:spcAft>
                  <a:buNone/>
                </a:pPr>
                <a14:m>
                  <m:oMath xmlns:m="http://schemas.openxmlformats.org/officeDocument/2006/math">
                    <m:r>
                      <a:rPr lang="ru-RU" sz="1800" i="1" smtClean="0">
                        <a:effectLst/>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e>
                    </m:d>
                  </m:oMath>
                </a14:m>
                <a:r>
                  <a:rPr lang="ru-RU" sz="1800" dirty="0">
                    <a:solidFill>
                      <a:srgbClr val="FF0000"/>
                    </a:solidFill>
                    <a:latin typeface="Fd1785535-Identity-H"/>
                  </a:rPr>
                  <a:t> </a:t>
                </a:r>
                <a:r>
                  <a:rPr lang="ru-RU" sz="1800" dirty="0">
                    <a:latin typeface="Fd1785535-Identity-H"/>
                  </a:rPr>
                  <a:t>можно найти из условия: </a:t>
                </a:r>
                <a14:m>
                  <m:oMath xmlns:m="http://schemas.openxmlformats.org/officeDocument/2006/math">
                    <m:nary>
                      <m:naryPr>
                        <m:limLoc m:val="undOvr"/>
                        <m:subHide m:val="on"/>
                        <m:supHide m:val="on"/>
                        <m:ctrlPr>
                          <a:rPr lang="ru-RU" sz="1800" i="1" smtClean="0">
                            <a:effectLst/>
                            <a:latin typeface="Cambria Math" panose="02040503050406030204" pitchFamily="18" charset="0"/>
                            <a:cs typeface="Times New Roman" panose="02020603050405020304" pitchFamily="18" charset="0"/>
                          </a:rPr>
                        </m:ctrlPr>
                      </m:naryPr>
                      <m:sub/>
                      <m:sup/>
                      <m:e>
                        <m:r>
                          <a:rPr lang="ru-RU" sz="1800" i="1">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b="1" i="1">
                                <a:latin typeface="Cambria Math" panose="02040503050406030204" pitchFamily="18" charset="0"/>
                                <a:ea typeface="Aptos" panose="020B0004020202020204" pitchFamily="34" charset="0"/>
                                <a:cs typeface="Times New Roman" panose="02020603050405020304" pitchFamily="18" charset="0"/>
                              </a:rPr>
                              <m:t>𝐰</m:t>
                            </m:r>
                          </m:e>
                          <m:e>
                            <m:r>
                              <a:rPr lang="ru-RU" sz="1800" i="1">
                                <a:latin typeface="Cambria Math" panose="02040503050406030204" pitchFamily="18" charset="0"/>
                                <a:ea typeface="Aptos" panose="020B0004020202020204" pitchFamily="34" charset="0"/>
                                <a:cs typeface="Times New Roman" panose="02020603050405020304" pitchFamily="18" charset="0"/>
                              </a:rPr>
                              <m:t>𝒟</m:t>
                            </m:r>
                          </m:e>
                        </m:d>
                        <m:r>
                          <a:rPr lang="en-US" sz="1800" i="1">
                            <a:latin typeface="Cambria Math" panose="02040503050406030204" pitchFamily="18" charset="0"/>
                            <a:ea typeface="Aptos" panose="020B0004020202020204" pitchFamily="34" charset="0"/>
                            <a:cs typeface="Times New Roman" panose="02020603050405020304" pitchFamily="18" charset="0"/>
                          </a:rPr>
                          <m:t>𝑑</m:t>
                        </m:r>
                        <m:r>
                          <a:rPr lang="ru-RU" sz="1800" b="1" i="1">
                            <a:latin typeface="Cambria Math" panose="02040503050406030204" pitchFamily="18" charset="0"/>
                            <a:ea typeface="Aptos" panose="020B0004020202020204" pitchFamily="34" charset="0"/>
                            <a:cs typeface="Times New Roman" panose="02020603050405020304" pitchFamily="18" charset="0"/>
                          </a:rPr>
                          <m:t>𝐰</m:t>
                        </m:r>
                        <m:r>
                          <a:rPr lang="ru-RU" sz="1800" b="1" i="1" smtClean="0">
                            <a:latin typeface="Cambria Math" panose="02040503050406030204" pitchFamily="18" charset="0"/>
                            <a:ea typeface="Aptos" panose="020B0004020202020204" pitchFamily="34" charset="0"/>
                            <a:cs typeface="Times New Roman" panose="02020603050405020304" pitchFamily="18" charset="0"/>
                          </a:rPr>
                          <m:t>=</m:t>
                        </m:r>
                        <m:r>
                          <a:rPr lang="ru-RU" sz="1800" b="0" i="1" smtClean="0">
                            <a:latin typeface="Cambria Math" panose="02040503050406030204" pitchFamily="18" charset="0"/>
                            <a:ea typeface="Aptos" panose="020B0004020202020204" pitchFamily="34" charset="0"/>
                            <a:cs typeface="Times New Roman" panose="02020603050405020304" pitchFamily="18" charset="0"/>
                          </a:rPr>
                          <m:t>1</m:t>
                        </m:r>
                      </m:e>
                    </m:nary>
                    <m:r>
                      <a:rPr lang="ru-RU" sz="1800" b="0" i="1" smtClean="0">
                        <a:effectLst/>
                        <a:latin typeface="Cambria Math" panose="02040503050406030204" pitchFamily="18" charset="0"/>
                        <a:cs typeface="Times New Roman" panose="02020603050405020304" pitchFamily="18" charset="0"/>
                      </a:rPr>
                      <m:t>⇒</m:t>
                    </m:r>
                    <m:r>
                      <a:rPr lang="ru-RU" sz="1800" i="1" smtClean="0">
                        <a:effectLst/>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e>
                    </m:d>
                    <m:r>
                      <a:rPr lang="ru-RU" sz="1800" b="0" i="0" smtClean="0">
                        <a:effectLst/>
                        <a:latin typeface="Cambria Math" panose="02040503050406030204" pitchFamily="18" charset="0"/>
                        <a:ea typeface="Aptos" panose="020B0004020202020204" pitchFamily="34" charset="0"/>
                        <a:cs typeface="Times New Roman" panose="02020603050405020304" pitchFamily="18" charset="0"/>
                      </a:rPr>
                      <m:t>=</m:t>
                    </m:r>
                    <m:nary>
                      <m:naryPr>
                        <m:limLoc m:val="undOvr"/>
                        <m:subHide m:val="on"/>
                        <m:supHide m:val="on"/>
                        <m:ctrlPr>
                          <a:rPr lang="ru-RU" sz="1800" b="0" i="1" smtClean="0">
                            <a:effectLst/>
                            <a:latin typeface="Cambria Math" panose="02040503050406030204" pitchFamily="18" charset="0"/>
                            <a:cs typeface="Times New Roman" panose="02020603050405020304" pitchFamily="18" charset="0"/>
                          </a:rPr>
                        </m:ctrlPr>
                      </m:naryPr>
                      <m:sub/>
                      <m:sup/>
                      <m:e>
                        <m:r>
                          <a:rPr lang="ru-RU" sz="1800" i="1">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i="1">
                                <a:latin typeface="Cambria Math" panose="02040503050406030204" pitchFamily="18" charset="0"/>
                                <a:ea typeface="Aptos" panose="020B0004020202020204" pitchFamily="34" charset="0"/>
                                <a:cs typeface="Times New Roman" panose="02020603050405020304" pitchFamily="18" charset="0"/>
                              </a:rPr>
                              <m:t>𝒟</m:t>
                            </m:r>
                          </m:e>
                          <m:e>
                            <m:r>
                              <a:rPr lang="ru-RU" sz="1800" b="1" i="1">
                                <a:latin typeface="Cambria Math" panose="02040503050406030204" pitchFamily="18" charset="0"/>
                                <a:ea typeface="Aptos" panose="020B0004020202020204" pitchFamily="34" charset="0"/>
                                <a:cs typeface="Times New Roman" panose="02020603050405020304" pitchFamily="18" charset="0"/>
                              </a:rPr>
                              <m:t>𝐰</m:t>
                            </m:r>
                          </m:e>
                        </m:d>
                        <m:r>
                          <a:rPr lang="ru-RU" sz="1800" i="1">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b="1" i="1">
                                <a:latin typeface="Cambria Math" panose="02040503050406030204" pitchFamily="18" charset="0"/>
                                <a:ea typeface="Aptos" panose="020B0004020202020204" pitchFamily="34" charset="0"/>
                                <a:cs typeface="Times New Roman" panose="02020603050405020304" pitchFamily="18" charset="0"/>
                              </a:rPr>
                              <m:t>𝐰</m:t>
                            </m:r>
                          </m:e>
                        </m:d>
                        <m:r>
                          <a:rPr lang="en-US" sz="1800" b="0" i="1" smtClean="0">
                            <a:latin typeface="Cambria Math" panose="02040503050406030204" pitchFamily="18" charset="0"/>
                            <a:ea typeface="Aptos" panose="020B0004020202020204" pitchFamily="34" charset="0"/>
                            <a:cs typeface="Times New Roman" panose="02020603050405020304" pitchFamily="18" charset="0"/>
                          </a:rPr>
                          <m:t>𝑑</m:t>
                        </m:r>
                        <m:r>
                          <a:rPr lang="ru-RU" sz="1800" b="1" i="1">
                            <a:latin typeface="Cambria Math" panose="02040503050406030204" pitchFamily="18" charset="0"/>
                            <a:ea typeface="Aptos" panose="020B0004020202020204" pitchFamily="34" charset="0"/>
                            <a:cs typeface="Times New Roman" panose="02020603050405020304" pitchFamily="18" charset="0"/>
                          </a:rPr>
                          <m:t>𝐰</m:t>
                        </m:r>
                      </m:e>
                    </m:nary>
                  </m:oMath>
                </a14:m>
                <a:endParaRPr lang="ru-RU" sz="1800" dirty="0">
                  <a:solidFill>
                    <a:srgbClr val="FF0000"/>
                  </a:solidFill>
                  <a:latin typeface="Fd1785535-Identity-H"/>
                </a:endParaRPr>
              </a:p>
            </p:txBody>
          </p:sp>
        </mc:Choice>
        <mc:Fallback xmlns="">
          <p:sp>
            <p:nvSpPr>
              <p:cNvPr id="3" name="Объект 2">
                <a:extLst>
                  <a:ext uri="{FF2B5EF4-FFF2-40B4-BE49-F238E27FC236}">
                    <a16:creationId xmlns:a16="http://schemas.microsoft.com/office/drawing/2014/main" id="{CFB971F6-496A-2746-836D-AA4D4BDC3098}"/>
                  </a:ext>
                </a:extLst>
              </p:cNvPr>
              <p:cNvSpPr>
                <a:spLocks noGrp="1" noRot="1" noChangeAspect="1" noMove="1" noResize="1" noEditPoints="1" noAdjustHandles="1" noChangeArrowheads="1" noChangeShapeType="1" noTextEdit="1"/>
              </p:cNvSpPr>
              <p:nvPr>
                <p:ph idx="1"/>
              </p:nvPr>
            </p:nvSpPr>
            <p:spPr>
              <a:xfrm>
                <a:off x="457200" y="1600200"/>
                <a:ext cx="8229600" cy="4983162"/>
              </a:xfrm>
              <a:blipFill>
                <a:blip r:embed="rId2"/>
                <a:stretch>
                  <a:fillRect l="-617" t="-763"/>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BD00B58-C983-2A42-8DB3-3B0A16524452}"/>
              </a:ext>
            </a:extLst>
          </p:cNvPr>
          <p:cNvSpPr>
            <a:spLocks noGrp="1"/>
          </p:cNvSpPr>
          <p:nvPr>
            <p:ph type="sldNum" sz="quarter" idx="12"/>
          </p:nvPr>
        </p:nvSpPr>
        <p:spPr/>
        <p:txBody>
          <a:bodyPr/>
          <a:lstStyle/>
          <a:p>
            <a:fld id="{38237106-F2ED-405E-BC33-CC3CF426205F}" type="slidenum">
              <a:rPr lang="en-US" smtClean="0"/>
              <a:pPr/>
              <a:t>33</a:t>
            </a:fld>
            <a:endParaRPr lang="en-US"/>
          </a:p>
        </p:txBody>
      </p:sp>
    </p:spTree>
    <p:extLst>
      <p:ext uri="{BB962C8B-B14F-4D97-AF65-F5344CB8AC3E}">
        <p14:creationId xmlns:p14="http://schemas.microsoft.com/office/powerpoint/2010/main" val="677169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87AF81-968F-124B-B1E5-0BE0AE1CCB55}"/>
              </a:ext>
            </a:extLst>
          </p:cNvPr>
          <p:cNvSpPr>
            <a:spLocks noGrp="1"/>
          </p:cNvSpPr>
          <p:nvPr>
            <p:ph type="title"/>
          </p:nvPr>
        </p:nvSpPr>
        <p:spPr/>
        <p:txBody>
          <a:bodyPr/>
          <a:lstStyle/>
          <a:p>
            <a:r>
              <a:rPr lang="ru-RU" dirty="0"/>
              <a:t>Оценка правдоподобия</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CEEEF480-1B4B-3E41-90EF-E90636884C9D}"/>
                  </a:ext>
                </a:extLst>
              </p:cNvPr>
              <p:cNvSpPr>
                <a:spLocks noGrp="1"/>
              </p:cNvSpPr>
              <p:nvPr>
                <p:ph idx="1"/>
              </p:nvPr>
            </p:nvSpPr>
            <p:spPr/>
            <p:txBody>
              <a:bodyPr>
                <a:normAutofit fontScale="92500" lnSpcReduction="10000"/>
              </a:bodyPr>
              <a:lstStyle/>
              <a:p>
                <a:r>
                  <a:rPr lang="ru-RU" sz="1800" dirty="0">
                    <a:effectLst/>
                    <a:latin typeface="Fd1785535-Identity-H"/>
                  </a:rPr>
                  <a:t>Широко используемой частотной оценкой </a:t>
                </a:r>
                <a14:m>
                  <m:oMath xmlns:m="http://schemas.openxmlformats.org/officeDocument/2006/math">
                    <m:r>
                      <a:rPr lang="ru-RU" sz="1800" i="1" smtClean="0">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 </m:t>
                    </m:r>
                  </m:oMath>
                </a14:m>
                <a:r>
                  <a:rPr lang="ru-RU" sz="1800" dirty="0">
                    <a:effectLst/>
                    <a:latin typeface="Fd1785535-Identity-H"/>
                  </a:rPr>
                  <a:t>является </a:t>
                </a:r>
                <a:r>
                  <a:rPr lang="ru-RU" sz="1800" dirty="0">
                    <a:effectLst/>
                    <a:latin typeface="Fd2042035-Identity-H"/>
                  </a:rPr>
                  <a:t>оценка максимального правдоподобия, </a:t>
                </a:r>
                <a:r>
                  <a:rPr lang="ru-RU" sz="1800" dirty="0">
                    <a:effectLst/>
                    <a:latin typeface="Fd1785535-Identity-H"/>
                  </a:rPr>
                  <a:t>при котором значение </a:t>
                </a:r>
                <a14:m>
                  <m:oMath xmlns:m="http://schemas.openxmlformats.org/officeDocument/2006/math">
                    <m:r>
                      <a:rPr lang="ru-RU" sz="1800" b="1" i="1">
                        <a:latin typeface="Cambria Math" panose="02040503050406030204" pitchFamily="18" charset="0"/>
                        <a:ea typeface="Aptos" panose="020B0004020202020204" pitchFamily="34" charset="0"/>
                        <a:cs typeface="Times New Roman" panose="02020603050405020304" pitchFamily="18" charset="0"/>
                      </a:rPr>
                      <m:t>𝐰</m:t>
                    </m:r>
                  </m:oMath>
                </a14:m>
                <a:r>
                  <a:rPr lang="en" sz="1800" dirty="0">
                    <a:effectLst/>
                    <a:latin typeface="Fd1785535-Identity-H"/>
                  </a:rPr>
                  <a:t> </a:t>
                </a:r>
                <a:r>
                  <a:rPr lang="ru-RU" sz="1800" dirty="0">
                    <a:effectLst/>
                    <a:latin typeface="Fd1785535-Identity-H"/>
                  </a:rPr>
                  <a:t>максимизирует функцию правдоподо­бия </a:t>
                </a:r>
                <a14:m>
                  <m:oMath xmlns:m="http://schemas.openxmlformats.org/officeDocument/2006/math">
                    <m:r>
                      <a:rPr lang="ru-RU" sz="1800" i="1">
                        <a:latin typeface="Cambria Math" panose="02040503050406030204" pitchFamily="18" charset="0"/>
                        <a:ea typeface="Aptos" panose="020B0004020202020204" pitchFamily="34" charset="0"/>
                        <a:cs typeface="Times New Roman" panose="02020603050405020304" pitchFamily="18" charset="0"/>
                      </a:rPr>
                      <m:t>𝑝</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𝒟</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b="1" i="1">
                        <a:latin typeface="Cambria Math" panose="02040503050406030204" pitchFamily="18" charset="0"/>
                        <a:ea typeface="Aptos" panose="020B0004020202020204" pitchFamily="34" charset="0"/>
                        <a:cs typeface="Times New Roman" panose="02020603050405020304" pitchFamily="18" charset="0"/>
                      </a:rPr>
                      <m:t>𝐰</m:t>
                    </m:r>
                    <m:r>
                      <a:rPr lang="ru-RU" sz="1800">
                        <a:latin typeface="Cambria Math" panose="02040503050406030204" pitchFamily="18" charset="0"/>
                        <a:ea typeface="Aptos" panose="020B0004020202020204" pitchFamily="34" charset="0"/>
                        <a:cs typeface="Times New Roman" panose="02020603050405020304" pitchFamily="18" charset="0"/>
                      </a:rPr>
                      <m:t>)</m:t>
                    </m:r>
                  </m:oMath>
                </a14:m>
                <a:r>
                  <a:rPr lang="en" sz="1800" dirty="0">
                    <a:effectLst/>
                    <a:latin typeface="Fd1785535-Identity-H"/>
                  </a:rPr>
                  <a:t>. </a:t>
                </a:r>
                <a:r>
                  <a:rPr lang="ru-RU" sz="1800" dirty="0">
                    <a:effectLst/>
                    <a:latin typeface="Fd1785535-Identity-H"/>
                  </a:rPr>
                  <a:t>Это соответствует выбору значения </a:t>
                </a:r>
                <a:r>
                  <a:rPr lang="en" sz="1800" dirty="0">
                    <a:effectLst/>
                    <a:latin typeface="Fd1785535-Identity-H"/>
                  </a:rPr>
                  <a:t>w, </a:t>
                </a:r>
                <a:r>
                  <a:rPr lang="ru-RU" sz="1800" dirty="0">
                    <a:effectLst/>
                    <a:latin typeface="Fd1442277-Identity-H"/>
                  </a:rPr>
                  <a:t>для </a:t>
                </a:r>
                <a:r>
                  <a:rPr lang="ru-RU" sz="1800" dirty="0">
                    <a:effectLst/>
                    <a:latin typeface="Fd1785535-Identity-H"/>
                  </a:rPr>
                  <a:t>которого вероятность наблюдаемого набора данных </a:t>
                </a:r>
                <a:r>
                  <a:rPr lang="ru-RU" sz="1800" dirty="0" err="1">
                    <a:effectLst/>
                    <a:latin typeface="Fd1785535-Identity-H"/>
                  </a:rPr>
                  <a:t>максимизируется</a:t>
                </a:r>
                <a:r>
                  <a:rPr lang="ru-RU" sz="1800" dirty="0">
                    <a:effectLst/>
                    <a:latin typeface="Fd1785535-Identity-H"/>
                  </a:rPr>
                  <a:t>. В литературе по машинному обучению отрицательная логарифмическая функция правдоподобия называется </a:t>
                </a:r>
                <a:r>
                  <a:rPr lang="ru-RU" sz="1800" dirty="0">
                    <a:effectLst/>
                    <a:latin typeface="Fd2042035-Identity-H"/>
                  </a:rPr>
                  <a:t>функцией ошибок. </a:t>
                </a:r>
                <a:r>
                  <a:rPr lang="ru-RU" sz="1800" dirty="0">
                    <a:effectLst/>
                    <a:latin typeface="Fd1785535-Identity-H"/>
                  </a:rPr>
                  <a:t>Поскольку отрицательный логарифм является монотонно убывающей функцией, максимизация правдоподобия эквивалентна минимиза­</a:t>
                </a:r>
                <a:r>
                  <a:rPr lang="ru-RU" sz="1800" dirty="0">
                    <a:effectLst/>
                    <a:latin typeface="Fd837699-Identity-H"/>
                  </a:rPr>
                  <a:t>ции </a:t>
                </a:r>
                <a:r>
                  <a:rPr lang="ru-RU" sz="1800" dirty="0">
                    <a:effectLst/>
                    <a:latin typeface="Fd1785535-Identity-H"/>
                  </a:rPr>
                  <a:t>ошибки. </a:t>
                </a:r>
              </a:p>
              <a:p>
                <a:r>
                  <a:rPr lang="ru-RU" sz="1800" dirty="0">
                    <a:effectLst/>
                    <a:latin typeface="Fd1785535-Identity-H"/>
                  </a:rPr>
                  <a:t>Одним из подходов к определению частотной величины ошибки является </a:t>
                </a:r>
                <a:r>
                  <a:rPr lang="ru-RU" sz="1800" dirty="0" err="1">
                    <a:effectLst/>
                    <a:latin typeface="Fd2042035-Identity-H"/>
                  </a:rPr>
                  <a:t>бутстрэп</a:t>
                </a:r>
                <a:r>
                  <a:rPr lang="en" sz="1800" dirty="0">
                    <a:effectLst/>
                    <a:latin typeface="Fd2042035-Identity-H"/>
                  </a:rPr>
                  <a:t>, </a:t>
                </a:r>
                <a:r>
                  <a:rPr lang="ru-RU" sz="1800" dirty="0">
                    <a:effectLst/>
                    <a:latin typeface="Fd1785535-Identity-H"/>
                  </a:rPr>
                  <a:t>в котором несколько наборов данных создаются следующим образом. Предположим, наш исходный набор данных со­стоит из </a:t>
                </a:r>
                <a:r>
                  <a:rPr lang="en" sz="1800" i="1" dirty="0">
                    <a:effectLst/>
                    <a:latin typeface="Cambria Math" panose="02040503050406030204" pitchFamily="18" charset="0"/>
                    <a:ea typeface="Cambria Math" panose="02040503050406030204" pitchFamily="18" charset="0"/>
                  </a:rPr>
                  <a:t>N</a:t>
                </a:r>
                <a:r>
                  <a:rPr lang="ru-RU" sz="1800" dirty="0">
                    <a:effectLst/>
                    <a:latin typeface="Fd34424-Identity-H"/>
                  </a:rPr>
                  <a:t> </a:t>
                </a:r>
                <a:r>
                  <a:rPr lang="ru-RU" sz="1800" dirty="0">
                    <a:effectLst/>
                    <a:latin typeface="Fd1785535-Identity-H"/>
                  </a:rPr>
                  <a:t>точек данных </a:t>
                </a:r>
                <a:r>
                  <a:rPr lang="ru-RU" sz="1800" i="1" dirty="0">
                    <a:effectLst/>
                    <a:latin typeface="Cambria Math" panose="02040503050406030204" pitchFamily="18" charset="0"/>
                    <a:ea typeface="Cambria Math" panose="02040503050406030204" pitchFamily="18" charset="0"/>
                  </a:rPr>
                  <a:t>Х </a:t>
                </a:r>
                <a:r>
                  <a:rPr lang="ru-RU" sz="1800" dirty="0">
                    <a:effectLst/>
                    <a:latin typeface="Cambria Math" panose="02040503050406030204" pitchFamily="18" charset="0"/>
                    <a:ea typeface="Cambria Math" panose="02040503050406030204" pitchFamily="18" charset="0"/>
                  </a:rPr>
                  <a:t>=</a:t>
                </a:r>
                <a:r>
                  <a:rPr lang="ru-RU" sz="1800" i="1" dirty="0">
                    <a:effectLst/>
                    <a:latin typeface="Cambria Math" panose="02040503050406030204" pitchFamily="18" charset="0"/>
                    <a:ea typeface="Cambria Math" panose="02040503050406030204" pitchFamily="18" charset="0"/>
                  </a:rPr>
                  <a:t> </a:t>
                </a:r>
                <a:r>
                  <a:rPr lang="ru-RU" sz="1800" dirty="0">
                    <a:effectLst/>
                    <a:latin typeface="Cambria Math" panose="02040503050406030204" pitchFamily="18" charset="0"/>
                    <a:ea typeface="Cambria Math" panose="02040503050406030204" pitchFamily="18" charset="0"/>
                  </a:rPr>
                  <a:t>{</a:t>
                </a:r>
                <a:r>
                  <a:rPr lang="ru-RU" sz="1800" i="1" dirty="0">
                    <a:effectLst/>
                    <a:latin typeface="Cambria Math" panose="02040503050406030204" pitchFamily="18" charset="0"/>
                    <a:ea typeface="Cambria Math" panose="02040503050406030204" pitchFamily="18" charset="0"/>
                  </a:rPr>
                  <a:t>х</a:t>
                </a:r>
                <a:r>
                  <a:rPr lang="ru-RU" sz="1800" i="1" baseline="-25000" dirty="0">
                    <a:effectLst/>
                    <a:latin typeface="Cambria Math" panose="02040503050406030204" pitchFamily="18" charset="0"/>
                    <a:ea typeface="Cambria Math" panose="02040503050406030204" pitchFamily="18" charset="0"/>
                  </a:rPr>
                  <a:t>1</a:t>
                </a:r>
                <a:r>
                  <a:rPr lang="ru-RU" sz="1800" i="1" dirty="0">
                    <a:effectLst/>
                    <a:latin typeface="Cambria Math" panose="02040503050406030204" pitchFamily="18" charset="0"/>
                    <a:ea typeface="Cambria Math" panose="02040503050406030204" pitchFamily="18" charset="0"/>
                  </a:rPr>
                  <a:t>,</a:t>
                </a:r>
                <a:r>
                  <a:rPr lang="ru-RU" sz="1800" i="1" dirty="0">
                    <a:latin typeface="Cambria Math" panose="02040503050406030204" pitchFamily="18" charset="0"/>
                    <a:ea typeface="Cambria Math" panose="02040503050406030204" pitchFamily="18" charset="0"/>
                  </a:rPr>
                  <a:t> …</a:t>
                </a:r>
                <a:r>
                  <a:rPr lang="ru-RU" sz="1800" i="1" dirty="0">
                    <a:effectLst/>
                    <a:latin typeface="Cambria Math" panose="02040503050406030204" pitchFamily="18" charset="0"/>
                    <a:ea typeface="Cambria Math" panose="02040503050406030204" pitchFamily="18" charset="0"/>
                  </a:rPr>
                  <a:t>, </a:t>
                </a:r>
                <a:r>
                  <a:rPr lang="en" sz="1800" i="1" dirty="0" err="1">
                    <a:effectLst/>
                    <a:latin typeface="Cambria Math" panose="02040503050406030204" pitchFamily="18" charset="0"/>
                    <a:ea typeface="Cambria Math" panose="02040503050406030204" pitchFamily="18" charset="0"/>
                  </a:rPr>
                  <a:t>x</a:t>
                </a:r>
                <a:r>
                  <a:rPr lang="en" sz="1800" i="1" baseline="-25000" dirty="0" err="1">
                    <a:effectLst/>
                    <a:latin typeface="Cambria Math" panose="02040503050406030204" pitchFamily="18" charset="0"/>
                    <a:ea typeface="Cambria Math" panose="02040503050406030204" pitchFamily="18" charset="0"/>
                  </a:rPr>
                  <a:t>N</a:t>
                </a:r>
                <a:r>
                  <a:rPr lang="en" sz="1800" dirty="0">
                    <a:effectLst/>
                    <a:latin typeface="Cambria Math" panose="02040503050406030204" pitchFamily="18" charset="0"/>
                    <a:ea typeface="Cambria Math" panose="02040503050406030204" pitchFamily="18" charset="0"/>
                  </a:rPr>
                  <a:t>}</a:t>
                </a:r>
                <a:r>
                  <a:rPr lang="en" sz="1800" dirty="0">
                    <a:effectLst/>
                    <a:latin typeface="Fd1785535-Identity-H"/>
                  </a:rPr>
                  <a:t>· </a:t>
                </a:r>
                <a:r>
                  <a:rPr lang="ru-RU" sz="1800" dirty="0">
                    <a:effectLst/>
                    <a:latin typeface="Fd1785535-Identity-H"/>
                  </a:rPr>
                  <a:t>Мы можем создать новый набор дан­ных </a:t>
                </a:r>
                <a:r>
                  <a:rPr lang="ru-RU" sz="1800" i="1" dirty="0">
                    <a:effectLst/>
                    <a:latin typeface="Cambria Math" panose="02040503050406030204" pitchFamily="18" charset="0"/>
                    <a:ea typeface="Cambria Math" panose="02040503050406030204" pitchFamily="18" charset="0"/>
                  </a:rPr>
                  <a:t>Х</a:t>
                </a:r>
                <a:r>
                  <a:rPr lang="en-US" sz="1800" dirty="0" err="1">
                    <a:latin typeface="Fd2561963-Identity-H"/>
                  </a:rPr>
                  <a:t>в</a:t>
                </a:r>
                <a:r>
                  <a:rPr lang="ru-RU" sz="1800" dirty="0">
                    <a:effectLst/>
                    <a:latin typeface="Fd2561963-Identity-H"/>
                  </a:rPr>
                  <a:t>, </a:t>
                </a:r>
                <a:r>
                  <a:rPr lang="ru-RU" sz="1800" dirty="0">
                    <a:effectLst/>
                    <a:latin typeface="Fd1785535-Identity-H"/>
                  </a:rPr>
                  <a:t>извлекая </a:t>
                </a:r>
                <a:r>
                  <a:rPr lang="en" sz="1800" dirty="0">
                    <a:effectLst/>
                    <a:latin typeface="Fd34424-Identity-H"/>
                  </a:rPr>
                  <a:t>N </a:t>
                </a:r>
                <a:r>
                  <a:rPr lang="ru-RU" sz="1800" dirty="0">
                    <a:effectLst/>
                    <a:latin typeface="Fd1785535-Identity-H"/>
                  </a:rPr>
                  <a:t>точек случайным образом из набора </a:t>
                </a:r>
                <a:r>
                  <a:rPr lang="ru-RU" sz="1800" i="1" dirty="0">
                    <a:effectLst/>
                    <a:latin typeface="Cambria Math" panose="02040503050406030204" pitchFamily="18" charset="0"/>
                    <a:ea typeface="Cambria Math" panose="02040503050406030204" pitchFamily="18" charset="0"/>
                  </a:rPr>
                  <a:t>Х</a:t>
                </a:r>
                <a:r>
                  <a:rPr lang="ru-RU" sz="1800" dirty="0">
                    <a:effectLst/>
                    <a:latin typeface="Fd2561963-Identity-H"/>
                  </a:rPr>
                  <a:t> </a:t>
                </a:r>
                <a:r>
                  <a:rPr lang="ru-RU" sz="1800" dirty="0">
                    <a:effectLst/>
                    <a:latin typeface="Fd1785535-Identity-H"/>
                  </a:rPr>
                  <a:t>с возвращением, так что некоторые точки из </a:t>
                </a:r>
                <a:r>
                  <a:rPr lang="ru-RU" sz="1800" i="1" dirty="0">
                    <a:effectLst/>
                    <a:latin typeface="Cambria Math" panose="02040503050406030204" pitchFamily="18" charset="0"/>
                    <a:ea typeface="Cambria Math" panose="02040503050406030204" pitchFamily="18" charset="0"/>
                  </a:rPr>
                  <a:t>Х</a:t>
                </a:r>
                <a:r>
                  <a:rPr lang="ru-RU" sz="1800" dirty="0">
                    <a:effectLst/>
                    <a:latin typeface="Fd2561963-Identity-H"/>
                  </a:rPr>
                  <a:t> </a:t>
                </a:r>
                <a:r>
                  <a:rPr lang="ru-RU" sz="1800" dirty="0">
                    <a:effectLst/>
                    <a:latin typeface="Fd1785535-Identity-H"/>
                  </a:rPr>
                  <a:t>могут повторяться в </a:t>
                </a:r>
                <a:r>
                  <a:rPr lang="ru-RU" sz="1800" i="1" dirty="0" err="1">
                    <a:effectLst/>
                    <a:latin typeface="Cambria Math" panose="02040503050406030204" pitchFamily="18" charset="0"/>
                    <a:ea typeface="Cambria Math" panose="02040503050406030204" pitchFamily="18" charset="0"/>
                  </a:rPr>
                  <a:t>Х</a:t>
                </a:r>
                <a:r>
                  <a:rPr lang="ru-RU" sz="1800" dirty="0" err="1">
                    <a:effectLst/>
                    <a:latin typeface="Fd2561963-Identity-H"/>
                  </a:rPr>
                  <a:t>в</a:t>
                </a:r>
                <a:r>
                  <a:rPr lang="ru-RU" sz="1800" dirty="0">
                    <a:effectLst/>
                    <a:latin typeface="Fd2561963-Identity-H"/>
                  </a:rPr>
                  <a:t>, </a:t>
                </a:r>
                <a:r>
                  <a:rPr lang="ru-RU" sz="1800" dirty="0">
                    <a:effectLst/>
                    <a:latin typeface="Fd1785535-Identity-H"/>
                  </a:rPr>
                  <a:t>тогда как другие точки </a:t>
                </a:r>
                <a:r>
                  <a:rPr lang="ru-RU" sz="1800" dirty="0">
                    <a:effectLst/>
                    <a:latin typeface="Fd2558668-Identity-H"/>
                  </a:rPr>
                  <a:t>в </a:t>
                </a:r>
                <a:r>
                  <a:rPr lang="ru-RU" sz="1800" i="1" dirty="0">
                    <a:effectLst/>
                    <a:latin typeface="Cambria Math" panose="02040503050406030204" pitchFamily="18" charset="0"/>
                    <a:ea typeface="Cambria Math" panose="02040503050406030204" pitchFamily="18" charset="0"/>
                  </a:rPr>
                  <a:t>Х</a:t>
                </a:r>
                <a:r>
                  <a:rPr lang="ru-RU" sz="1800" dirty="0">
                    <a:effectLst/>
                    <a:latin typeface="Fd2561963-Identity-H"/>
                  </a:rPr>
                  <a:t> </a:t>
                </a:r>
                <a:r>
                  <a:rPr lang="ru-RU" sz="1800" dirty="0">
                    <a:effectLst/>
                    <a:latin typeface="Fd1785535-Identity-H"/>
                  </a:rPr>
                  <a:t>могут отсутствовать в </a:t>
                </a:r>
                <a:r>
                  <a:rPr lang="ru-RU" sz="1800" i="1" dirty="0" err="1">
                    <a:effectLst/>
                    <a:latin typeface="Cambria Math" panose="02040503050406030204" pitchFamily="18" charset="0"/>
                    <a:ea typeface="Cambria Math" panose="02040503050406030204" pitchFamily="18" charset="0"/>
                  </a:rPr>
                  <a:t>Х</a:t>
                </a:r>
                <a:r>
                  <a:rPr lang="ru-RU" sz="1800" dirty="0" err="1">
                    <a:effectLst/>
                    <a:latin typeface="Fd2561963-Identity-H"/>
                  </a:rPr>
                  <a:t>в</a:t>
                </a:r>
                <a:r>
                  <a:rPr lang="ru-RU" sz="1800" dirty="0">
                    <a:effectLst/>
                    <a:latin typeface="Fd2561963-Identity-H"/>
                  </a:rPr>
                  <a:t>. </a:t>
                </a:r>
                <a:r>
                  <a:rPr lang="ru-RU" sz="1800" dirty="0">
                    <a:effectLst/>
                    <a:latin typeface="Fd1785535-Identity-H"/>
                  </a:rPr>
                  <a:t>Этот процесс может быть повторен </a:t>
                </a:r>
                <a:r>
                  <a:rPr lang="en" sz="1800" dirty="0">
                    <a:effectLst/>
                    <a:latin typeface="Fd2561963-Identity-H"/>
                  </a:rPr>
                  <a:t>L </a:t>
                </a:r>
                <a:r>
                  <a:rPr lang="ru-RU" sz="1800" dirty="0">
                    <a:effectLst/>
                    <a:latin typeface="Fd1785535-Identity-H"/>
                  </a:rPr>
                  <a:t>раз для генера­ции </a:t>
                </a:r>
                <a:r>
                  <a:rPr lang="en" sz="1800" dirty="0">
                    <a:effectLst/>
                    <a:latin typeface="Fd2561963-Identity-H"/>
                  </a:rPr>
                  <a:t>L </a:t>
                </a:r>
                <a:r>
                  <a:rPr lang="ru-RU" sz="1800" dirty="0">
                    <a:effectLst/>
                    <a:latin typeface="Fd1785535-Identity-H"/>
                  </a:rPr>
                  <a:t>наборов данных, содержащих по </a:t>
                </a:r>
                <a:r>
                  <a:rPr lang="en" sz="1800" dirty="0">
                    <a:effectLst/>
                    <a:latin typeface="Fd34424-Identity-H"/>
                  </a:rPr>
                  <a:t>N</a:t>
                </a:r>
                <a:r>
                  <a:rPr lang="ru-RU" sz="1800" dirty="0">
                    <a:effectLst/>
                    <a:latin typeface="Fd34424-Identity-H"/>
                  </a:rPr>
                  <a:t> </a:t>
                </a:r>
                <a:r>
                  <a:rPr lang="ru-RU" sz="1800" dirty="0">
                    <a:effectLst/>
                    <a:latin typeface="Fd1785535-Identity-H"/>
                  </a:rPr>
                  <a:t>точек, и каждый из них получается пу­тем выбора из исходного набора данных </a:t>
                </a:r>
                <a:endParaRPr lang="en-US" sz="1800" dirty="0">
                  <a:effectLst/>
                  <a:latin typeface="Fd1785535-Identity-H"/>
                </a:endParaRPr>
              </a:p>
              <a:p>
                <a:r>
                  <a:rPr lang="ru-RU" sz="1800" dirty="0">
                    <a:effectLst/>
                    <a:latin typeface="Fd1785535-Identity-H"/>
                  </a:rPr>
                  <a:t>Статистическую точность оценок параметров можно определить, посмотрев на изменчивость предсказаний между различными наборами данными.</a:t>
                </a:r>
                <a:endParaRPr lang="ru-RU" dirty="0"/>
              </a:p>
              <a:p>
                <a:endParaRPr lang="ru-RU" dirty="0"/>
              </a:p>
              <a:p>
                <a:endParaRPr lang="ru-RU" dirty="0"/>
              </a:p>
            </p:txBody>
          </p:sp>
        </mc:Choice>
        <mc:Fallback>
          <p:sp>
            <p:nvSpPr>
              <p:cNvPr id="3" name="Объект 2">
                <a:extLst>
                  <a:ext uri="{FF2B5EF4-FFF2-40B4-BE49-F238E27FC236}">
                    <a16:creationId xmlns:a16="http://schemas.microsoft.com/office/drawing/2014/main" id="{CEEEF480-1B4B-3E41-90EF-E90636884C9D}"/>
                  </a:ext>
                </a:extLst>
              </p:cNvPr>
              <p:cNvSpPr>
                <a:spLocks noGrp="1" noRot="1" noChangeAspect="1" noMove="1" noResize="1" noEditPoints="1" noAdjustHandles="1" noChangeArrowheads="1" noChangeShapeType="1" noTextEdit="1"/>
              </p:cNvSpPr>
              <p:nvPr>
                <p:ph idx="1"/>
              </p:nvPr>
            </p:nvSpPr>
            <p:spPr>
              <a:blipFill>
                <a:blip r:embed="rId2"/>
                <a:stretch>
                  <a:fillRect l="-463" t="-1120" r="-108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81B7502D-4BCF-8243-8F24-AD909FAF7101}"/>
              </a:ext>
            </a:extLst>
          </p:cNvPr>
          <p:cNvSpPr>
            <a:spLocks noGrp="1"/>
          </p:cNvSpPr>
          <p:nvPr>
            <p:ph type="sldNum" sz="quarter" idx="12"/>
          </p:nvPr>
        </p:nvSpPr>
        <p:spPr/>
        <p:txBody>
          <a:bodyPr/>
          <a:lstStyle/>
          <a:p>
            <a:fld id="{38237106-F2ED-405E-BC33-CC3CF426205F}" type="slidenum">
              <a:rPr lang="en-US" smtClean="0"/>
              <a:pPr/>
              <a:t>34</a:t>
            </a:fld>
            <a:endParaRPr lang="en-US"/>
          </a:p>
        </p:txBody>
      </p:sp>
    </p:spTree>
    <p:extLst>
      <p:ext uri="{BB962C8B-B14F-4D97-AF65-F5344CB8AC3E}">
        <p14:creationId xmlns:p14="http://schemas.microsoft.com/office/powerpoint/2010/main" val="3841119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565F59-9EFA-E34D-99D2-EAADFEEE459E}"/>
              </a:ext>
            </a:extLst>
          </p:cNvPr>
          <p:cNvSpPr>
            <a:spLocks noGrp="1"/>
          </p:cNvSpPr>
          <p:nvPr>
            <p:ph type="title"/>
          </p:nvPr>
        </p:nvSpPr>
        <p:spPr/>
        <p:txBody>
          <a:bodyPr/>
          <a:lstStyle/>
          <a:p>
            <a:r>
              <a:rPr lang="ru-RU" dirty="0"/>
              <a:t>Задача +1 балл</a:t>
            </a:r>
          </a:p>
        </p:txBody>
      </p:sp>
      <p:sp>
        <p:nvSpPr>
          <p:cNvPr id="3" name="Объект 2">
            <a:extLst>
              <a:ext uri="{FF2B5EF4-FFF2-40B4-BE49-F238E27FC236}">
                <a16:creationId xmlns:a16="http://schemas.microsoft.com/office/drawing/2014/main" id="{9163BAFC-9A61-894A-8C4B-439889FFF8A2}"/>
              </a:ext>
            </a:extLst>
          </p:cNvPr>
          <p:cNvSpPr>
            <a:spLocks noGrp="1"/>
          </p:cNvSpPr>
          <p:nvPr>
            <p:ph idx="1"/>
          </p:nvPr>
        </p:nvSpPr>
        <p:spPr/>
        <p:txBody>
          <a:bodyPr/>
          <a:lstStyle/>
          <a:p>
            <a:pPr marL="0" indent="0">
              <a:spcBef>
                <a:spcPts val="900"/>
              </a:spcBef>
              <a:spcAft>
                <a:spcPts val="900"/>
              </a:spcAft>
              <a:buNone/>
            </a:pPr>
            <a:r>
              <a:rPr lang="ru-RU" dirty="0">
                <a:latin typeface="Fd1785535-Identity-H"/>
              </a:rPr>
              <a:t>М</a:t>
            </a:r>
            <a:r>
              <a:rPr lang="ru-RU" sz="3200" dirty="0">
                <a:effectLst/>
                <a:latin typeface="Fd1785535-Identity-H"/>
              </a:rPr>
              <a:t>онета бросается три раза и каждый раз выпадает орел. Какова вероятность получить орла в четвертом броске? </a:t>
            </a:r>
          </a:p>
          <a:p>
            <a:pPr marL="0" indent="0">
              <a:spcBef>
                <a:spcPts val="900"/>
              </a:spcBef>
              <a:spcAft>
                <a:spcPts val="900"/>
              </a:spcAft>
              <a:buNone/>
            </a:pPr>
            <a:r>
              <a:rPr lang="ru-RU" sz="3200" b="1" dirty="0">
                <a:latin typeface="Fd1785535-Identity-H"/>
              </a:rPr>
              <a:t>Не стесняйтесь задавать уточняющие вопросы</a:t>
            </a:r>
            <a:r>
              <a:rPr lang="en-US" sz="3200" b="1" dirty="0">
                <a:latin typeface="Fd1785535-Identity-H"/>
              </a:rPr>
              <a:t> </a:t>
            </a:r>
            <a:r>
              <a:rPr lang="ru-RU" sz="3200" b="1" dirty="0">
                <a:latin typeface="Fd1785535-Identity-H"/>
              </a:rPr>
              <a:t>от них многое зависит. </a:t>
            </a:r>
            <a:endParaRPr lang="ru-RU" sz="3200" b="1" dirty="0">
              <a:effectLst/>
              <a:latin typeface="Fd1785535-Identity-H"/>
            </a:endParaRPr>
          </a:p>
          <a:p>
            <a:pPr marL="0" indent="0">
              <a:buNone/>
            </a:pPr>
            <a:endParaRPr lang="ru-RU" dirty="0"/>
          </a:p>
        </p:txBody>
      </p:sp>
      <p:sp>
        <p:nvSpPr>
          <p:cNvPr id="4" name="Номер слайда 3">
            <a:extLst>
              <a:ext uri="{FF2B5EF4-FFF2-40B4-BE49-F238E27FC236}">
                <a16:creationId xmlns:a16="http://schemas.microsoft.com/office/drawing/2014/main" id="{A7DA4CAB-49DD-F548-9ACD-6B9C086979B0}"/>
              </a:ext>
            </a:extLst>
          </p:cNvPr>
          <p:cNvSpPr>
            <a:spLocks noGrp="1"/>
          </p:cNvSpPr>
          <p:nvPr>
            <p:ph type="sldNum" sz="quarter" idx="12"/>
          </p:nvPr>
        </p:nvSpPr>
        <p:spPr/>
        <p:txBody>
          <a:bodyPr/>
          <a:lstStyle/>
          <a:p>
            <a:fld id="{38237106-F2ED-405E-BC33-CC3CF426205F}" type="slidenum">
              <a:rPr lang="en-US" smtClean="0"/>
              <a:pPr/>
              <a:t>35</a:t>
            </a:fld>
            <a:endParaRPr lang="en-US"/>
          </a:p>
        </p:txBody>
      </p:sp>
    </p:spTree>
    <p:extLst>
      <p:ext uri="{BB962C8B-B14F-4D97-AF65-F5344CB8AC3E}">
        <p14:creationId xmlns:p14="http://schemas.microsoft.com/office/powerpoint/2010/main" val="3866854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BB49D9-F0F9-6B47-B299-F6A67A0C37EC}"/>
              </a:ext>
            </a:extLst>
          </p:cNvPr>
          <p:cNvSpPr>
            <a:spLocks noGrp="1"/>
          </p:cNvSpPr>
          <p:nvPr>
            <p:ph type="title"/>
          </p:nvPr>
        </p:nvSpPr>
        <p:spPr/>
        <p:txBody>
          <a:bodyPr/>
          <a:lstStyle/>
          <a:p>
            <a:r>
              <a:rPr lang="ru-RU" dirty="0"/>
              <a:t>Нормальное распределение</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FD0F3814-EA33-EA42-9DD9-12FA1C332FE3}"/>
                  </a:ext>
                </a:extLst>
              </p:cNvPr>
              <p:cNvSpPr>
                <a:spLocks noGrp="1"/>
              </p:cNvSpPr>
              <p:nvPr>
                <p:ph idx="1"/>
              </p:nvPr>
            </p:nvSpPr>
            <p:spPr>
              <a:xfrm>
                <a:off x="457200" y="1600200"/>
                <a:ext cx="4288420" cy="4525963"/>
              </a:xfrm>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r>
                        <a:rPr lang="ru-RU" sz="1800" i="1" smtClean="0">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exp</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oMath>
                  </m:oMathPara>
                </a14:m>
                <a:endParaRPr lang="ru-RU" sz="1800" dirty="0">
                  <a:effectLst/>
                  <a:ea typeface="Aptos" panose="020B0004020202020204" pitchFamily="34" charset="0"/>
                  <a:cs typeface="Times New Roman" panose="02020603050405020304" pitchFamily="18" charset="0"/>
                </a:endParaRPr>
              </a:p>
              <a:p>
                <a:pPr marL="0" indent="0">
                  <a:buNone/>
                </a:pPr>
                <a:r>
                  <a:rPr lang="ru-RU" sz="1800" dirty="0">
                    <a:effectLst/>
                    <a:ea typeface="Aptos" panose="020B0004020202020204" pitchFamily="34" charset="0"/>
                    <a:cs typeface="Times New Roman" panose="02020603050405020304" pitchFamily="18" charset="0"/>
                  </a:rPr>
                  <a:t>Предположим, у нас есть набор данных наблюдений,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b>
                    </m:sSub>
                    <m:sSup>
                      <m:sSupPr>
                        <m:ctrlPr>
                          <a:rPr lang="ru-RU" i="1">
                            <a:effectLst/>
                            <a:latin typeface="Cambria Math" panose="020405030504060302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m:rPr>
                            <m:nor/>
                          </m:rPr>
                          <a:rPr lang="ru-RU" sz="1800">
                            <a:effectLst/>
                            <a:ea typeface="Aptos" panose="020B0004020202020204" pitchFamily="34" charset="0"/>
                            <a:cs typeface="Times New Roman" panose="02020603050405020304" pitchFamily="18" charset="0"/>
                          </a:rPr>
                          <m:t>T</m:t>
                        </m:r>
                      </m:sup>
                    </m:sSup>
                  </m:oMath>
                </a14:m>
                <a:r>
                  <a:rPr lang="ru-RU" sz="1800" dirty="0">
                    <a:effectLst/>
                    <a:ea typeface="Aptos" panose="020B0004020202020204" pitchFamily="34" charset="0"/>
                    <a:cs typeface="Times New Roman" panose="02020603050405020304" pitchFamily="18" charset="0"/>
                  </a:rPr>
                  <a:t> полученных независимо из </a:t>
                </a:r>
                <a:r>
                  <a:rPr lang="ru-RU" sz="1800" dirty="0" err="1">
                    <a:effectLst/>
                    <a:ea typeface="Aptos" panose="020B0004020202020204" pitchFamily="34" charset="0"/>
                    <a:cs typeface="Times New Roman" panose="02020603050405020304" pitchFamily="18" charset="0"/>
                  </a:rPr>
                  <a:t>гауссовского</a:t>
                </a:r>
                <a:r>
                  <a:rPr lang="ru-RU" sz="1800" dirty="0">
                    <a:effectLst/>
                    <a:ea typeface="Aptos" panose="020B0004020202020204" pitchFamily="34" charset="0"/>
                    <a:cs typeface="Times New Roman" panose="02020603050405020304" pitchFamily="18" charset="0"/>
                  </a:rPr>
                  <a:t> распределения. Точки данных, полученные независимо из одного и того же распределения, </a:t>
                </a:r>
                <a:r>
                  <a:rPr lang="ru-RU" sz="1800" dirty="0">
                    <a:ea typeface="Aptos" panose="020B0004020202020204" pitchFamily="34" charset="0"/>
                    <a:cs typeface="Times New Roman" panose="02020603050405020304" pitchFamily="18" charset="0"/>
                  </a:rPr>
                  <a:t>называются независимыми и одинаково распределёнными.</a:t>
                </a: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Поскольку данные независимы, функция правдоподобия одномерного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гауссовского</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распределения выглядит следующим образом:</a:t>
                </a:r>
              </a:p>
              <a:p>
                <a:pPr marL="0" indent="0">
                  <a:buNone/>
                </a:pPr>
                <a14:m>
                  <m:oMathPara xmlns:m="http://schemas.openxmlformats.org/officeDocument/2006/math">
                    <m:oMathParaPr>
                      <m:jc m:val="centerGroup"/>
                    </m:oMathParaPr>
                    <m:oMath xmlns:m="http://schemas.openxmlformats.org/officeDocument/2006/math">
                      <m:r>
                        <a:rPr lang="ru-RU" sz="1500" i="1">
                          <a:effectLst/>
                          <a:latin typeface="Cambria Math" panose="02040503050406030204" pitchFamily="18" charset="0"/>
                          <a:ea typeface="Aptos" panose="020B0004020202020204" pitchFamily="34" charset="0"/>
                          <a:cs typeface="Times New Roman" panose="02020603050405020304" pitchFamily="18" charset="0"/>
                        </a:rPr>
                        <m:t>𝑝</m:t>
                      </m:r>
                      <m:r>
                        <a:rPr lang="ru-RU" sz="1500">
                          <a:effectLst/>
                          <a:latin typeface="Cambria Math" panose="02040503050406030204" pitchFamily="18" charset="0"/>
                          <a:ea typeface="Aptos" panose="020B0004020202020204" pitchFamily="34" charset="0"/>
                          <a:cs typeface="Times New Roman" panose="02020603050405020304" pitchFamily="18" charset="0"/>
                        </a:rPr>
                        <m:t>(</m:t>
                      </m:r>
                      <m:r>
                        <a:rPr lang="ru-RU" sz="1500" i="1">
                          <a:effectLst/>
                          <a:latin typeface="Cambria Math" panose="02040503050406030204" pitchFamily="18" charset="0"/>
                          <a:ea typeface="Aptos" panose="020B0004020202020204" pitchFamily="34" charset="0"/>
                          <a:cs typeface="Times New Roman" panose="02020603050405020304" pitchFamily="18" charset="0"/>
                        </a:rPr>
                        <m:t>𝗑</m:t>
                      </m:r>
                      <m:r>
                        <a:rPr lang="ru-RU" sz="1500">
                          <a:effectLst/>
                          <a:latin typeface="Cambria Math" panose="02040503050406030204" pitchFamily="18" charset="0"/>
                          <a:ea typeface="Aptos" panose="020B0004020202020204" pitchFamily="34" charset="0"/>
                          <a:cs typeface="Times New Roman" panose="02020603050405020304" pitchFamily="18" charset="0"/>
                        </a:rPr>
                        <m:t>|</m:t>
                      </m:r>
                      <m:r>
                        <a:rPr lang="ru-RU" sz="1500" i="1">
                          <a:effectLst/>
                          <a:latin typeface="Cambria Math" panose="02040503050406030204" pitchFamily="18" charset="0"/>
                          <a:ea typeface="Aptos" panose="020B0004020202020204" pitchFamily="34" charset="0"/>
                          <a:cs typeface="Times New Roman" panose="02020603050405020304" pitchFamily="18" charset="0"/>
                        </a:rPr>
                        <m:t>𝜇</m:t>
                      </m:r>
                      <m:r>
                        <a:rPr lang="ru-RU" sz="15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2600" i="1">
                              <a:effectLst/>
                              <a:latin typeface="Cambria Math" panose="02040503050406030204" pitchFamily="18" charset="0"/>
                            </a:rPr>
                          </m:ctrlPr>
                        </m:sSupPr>
                        <m:e>
                          <m:r>
                            <a:rPr lang="ru-RU" sz="15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5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5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2600" i="1">
                              <a:effectLst/>
                              <a:latin typeface="Cambria Math" panose="02040503050406030204" pitchFamily="18" charset="0"/>
                            </a:rPr>
                          </m:ctrlPr>
                        </m:naryPr>
                        <m:sub>
                          <m:r>
                            <a:rPr lang="ru-RU" sz="1500" i="1">
                              <a:effectLst/>
                              <a:latin typeface="Cambria Math" panose="02040503050406030204" pitchFamily="18" charset="0"/>
                              <a:ea typeface="Aptos" panose="020B0004020202020204" pitchFamily="34" charset="0"/>
                              <a:cs typeface="Times New Roman" panose="02020603050405020304" pitchFamily="18" charset="0"/>
                            </a:rPr>
                            <m:t>𝑛</m:t>
                          </m:r>
                          <m:r>
                            <a:rPr lang="ru-RU" sz="1500">
                              <a:effectLst/>
                              <a:latin typeface="Cambria Math" panose="02040503050406030204" pitchFamily="18" charset="0"/>
                              <a:ea typeface="Aptos" panose="020B0004020202020204" pitchFamily="34" charset="0"/>
                              <a:cs typeface="Times New Roman" panose="02020603050405020304" pitchFamily="18" charset="0"/>
                            </a:rPr>
                            <m:t>=</m:t>
                          </m:r>
                          <m:r>
                            <a:rPr lang="ru-RU" sz="15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5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500" i="1">
                              <a:effectLst/>
                              <a:latin typeface="Cambria Math" panose="02040503050406030204" pitchFamily="18" charset="0"/>
                              <a:ea typeface="Aptos" panose="020B0004020202020204" pitchFamily="34" charset="0"/>
                              <a:cs typeface="Times New Roman" panose="02020603050405020304" pitchFamily="18" charset="0"/>
                            </a:rPr>
                            <m:t>𝒩</m:t>
                          </m:r>
                        </m:e>
                      </m:nary>
                      <m:r>
                        <a:rPr lang="ru-RU" sz="15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2600" i="1">
                              <a:effectLst/>
                              <a:latin typeface="Cambria Math" panose="02040503050406030204" pitchFamily="18" charset="0"/>
                            </a:rPr>
                          </m:ctrlPr>
                        </m:sSubPr>
                        <m:e>
                          <m:r>
                            <a:rPr lang="ru-RU" sz="15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5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500">
                          <a:effectLst/>
                          <a:latin typeface="Cambria Math" panose="02040503050406030204" pitchFamily="18" charset="0"/>
                          <a:ea typeface="Aptos" panose="020B0004020202020204" pitchFamily="34" charset="0"/>
                          <a:cs typeface="Times New Roman" panose="02020603050405020304" pitchFamily="18" charset="0"/>
                        </a:rPr>
                        <m:t>|</m:t>
                      </m:r>
                      <m:r>
                        <a:rPr lang="ru-RU" sz="1500" i="1">
                          <a:effectLst/>
                          <a:latin typeface="Cambria Math" panose="02040503050406030204" pitchFamily="18" charset="0"/>
                          <a:ea typeface="Aptos" panose="020B0004020202020204" pitchFamily="34" charset="0"/>
                          <a:cs typeface="Times New Roman" panose="02020603050405020304" pitchFamily="18" charset="0"/>
                        </a:rPr>
                        <m:t>𝜇</m:t>
                      </m:r>
                      <m:r>
                        <a:rPr lang="ru-RU" sz="15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2600" i="1">
                              <a:effectLst/>
                              <a:latin typeface="Cambria Math" panose="02040503050406030204" pitchFamily="18" charset="0"/>
                            </a:rPr>
                          </m:ctrlPr>
                        </m:sSupPr>
                        <m:e>
                          <m:r>
                            <a:rPr lang="ru-RU" sz="15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5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5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4300" dirty="0"/>
              </a:p>
            </p:txBody>
          </p:sp>
        </mc:Choice>
        <mc:Fallback xmlns="">
          <p:sp>
            <p:nvSpPr>
              <p:cNvPr id="3" name="Объект 2">
                <a:extLst>
                  <a:ext uri="{FF2B5EF4-FFF2-40B4-BE49-F238E27FC236}">
                    <a16:creationId xmlns:a16="http://schemas.microsoft.com/office/drawing/2014/main" id="{FD0F3814-EA33-EA42-9DD9-12FA1C332FE3}"/>
                  </a:ext>
                </a:extLst>
              </p:cNvPr>
              <p:cNvSpPr>
                <a:spLocks noGrp="1" noRot="1" noChangeAspect="1" noMove="1" noResize="1" noEditPoints="1" noAdjustHandles="1" noChangeArrowheads="1" noChangeShapeType="1" noTextEdit="1"/>
              </p:cNvSpPr>
              <p:nvPr>
                <p:ph idx="1"/>
              </p:nvPr>
            </p:nvSpPr>
            <p:spPr>
              <a:xfrm>
                <a:off x="457200" y="1600200"/>
                <a:ext cx="4288420" cy="4525963"/>
              </a:xfrm>
              <a:blipFill>
                <a:blip r:embed="rId2"/>
                <a:stretch>
                  <a:fillRect l="-888" r="-1775" b="-39496"/>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89499FF8-7A54-7A4D-B8F4-B632496196FC}"/>
              </a:ext>
            </a:extLst>
          </p:cNvPr>
          <p:cNvSpPr>
            <a:spLocks noGrp="1"/>
          </p:cNvSpPr>
          <p:nvPr>
            <p:ph type="sldNum" sz="quarter" idx="12"/>
          </p:nvPr>
        </p:nvSpPr>
        <p:spPr/>
        <p:txBody>
          <a:bodyPr/>
          <a:lstStyle/>
          <a:p>
            <a:fld id="{38237106-F2ED-405E-BC33-CC3CF426205F}" type="slidenum">
              <a:rPr lang="en-US" smtClean="0"/>
              <a:pPr/>
              <a:t>36</a:t>
            </a:fld>
            <a:endParaRPr lang="en-US"/>
          </a:p>
        </p:txBody>
      </p:sp>
      <p:pic>
        <p:nvPicPr>
          <p:cNvPr id="5" name="Picture" descr="png">
            <a:extLst>
              <a:ext uri="{FF2B5EF4-FFF2-40B4-BE49-F238E27FC236}">
                <a16:creationId xmlns:a16="http://schemas.microsoft.com/office/drawing/2014/main" id="{8557B8CC-A274-1C44-8FE4-D56196575F9F}"/>
              </a:ext>
            </a:extLst>
          </p:cNvPr>
          <p:cNvPicPr/>
          <p:nvPr/>
        </p:nvPicPr>
        <p:blipFill>
          <a:blip r:embed="rId3"/>
          <a:stretch>
            <a:fillRect/>
          </a:stretch>
        </p:blipFill>
        <p:spPr bwMode="auto">
          <a:xfrm>
            <a:off x="4898609" y="2743200"/>
            <a:ext cx="3922640" cy="2659284"/>
          </a:xfrm>
          <a:prstGeom prst="rect">
            <a:avLst/>
          </a:prstGeom>
          <a:noFill/>
          <a:ln w="9525">
            <a:noFill/>
            <a:headEnd/>
            <a:tailEnd/>
          </a:ln>
        </p:spPr>
      </p:pic>
    </p:spTree>
    <p:extLst>
      <p:ext uri="{BB962C8B-B14F-4D97-AF65-F5344CB8AC3E}">
        <p14:creationId xmlns:p14="http://schemas.microsoft.com/office/powerpoint/2010/main" val="3609992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C1A90E7C-8674-0C4E-9509-2E21E631FF83}"/>
                  </a:ext>
                </a:extLst>
              </p:cNvPr>
              <p:cNvSpPr>
                <a:spLocks noGrp="1"/>
              </p:cNvSpPr>
              <p:nvPr>
                <p:ph type="title"/>
              </p:nvPr>
            </p:nvSpPr>
            <p:spPr>
              <a:xfrm>
                <a:off x="457200" y="274638"/>
                <a:ext cx="8229600" cy="697635"/>
              </a:xfrm>
            </p:spPr>
            <p:txBody>
              <a:bodyPr>
                <a:normAutofit fontScale="90000"/>
              </a:bodyPr>
              <a:lstStyle/>
              <a:p>
                <a:r>
                  <a:rPr lang="ru-RU" dirty="0"/>
                  <a:t>Нахождение параметров </a:t>
                </a:r>
                <a14:m>
                  <m:oMath xmlns:m="http://schemas.openxmlformats.org/officeDocument/2006/math">
                    <m:r>
                      <a:rPr lang="ru-RU" sz="4400" i="1" smtClean="0">
                        <a:effectLst/>
                        <a:latin typeface="Cambria Math" panose="02040503050406030204" pitchFamily="18" charset="0"/>
                        <a:ea typeface="Aptos" panose="020B0004020202020204" pitchFamily="34" charset="0"/>
                        <a:cs typeface="Times New Roman" panose="02020603050405020304" pitchFamily="18" charset="0"/>
                      </a:rPr>
                      <m:t>𝜇</m:t>
                    </m:r>
                    <m:r>
                      <a:rPr lang="ru-RU" sz="44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6600" i="1">
                            <a:effectLst/>
                            <a:latin typeface="Cambria Math" panose="02040503050406030204" pitchFamily="18" charset="0"/>
                          </a:rPr>
                        </m:ctrlPr>
                      </m:sSupPr>
                      <m:e>
                        <m:r>
                          <a:rPr lang="ru-RU" sz="44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4400" i="1">
                            <a:effectLst/>
                            <a:latin typeface="Cambria Math" panose="02040503050406030204" pitchFamily="18" charset="0"/>
                            <a:ea typeface="Aptos" panose="020B0004020202020204" pitchFamily="34" charset="0"/>
                            <a:cs typeface="Times New Roman" panose="02020603050405020304" pitchFamily="18" charset="0"/>
                          </a:rPr>
                          <m:t>2</m:t>
                        </m:r>
                      </m:sup>
                    </m:sSup>
                  </m:oMath>
                </a14:m>
                <a:endParaRPr lang="ru-RU" dirty="0"/>
              </a:p>
            </p:txBody>
          </p:sp>
        </mc:Choice>
        <mc:Fallback xmlns="">
          <p:sp>
            <p:nvSpPr>
              <p:cNvPr id="2" name="Заголовок 1">
                <a:extLst>
                  <a:ext uri="{FF2B5EF4-FFF2-40B4-BE49-F238E27FC236}">
                    <a16:creationId xmlns:a16="http://schemas.microsoft.com/office/drawing/2014/main" id="{C1A90E7C-8674-0C4E-9509-2E21E631FF83}"/>
                  </a:ext>
                </a:extLst>
              </p:cNvPr>
              <p:cNvSpPr>
                <a:spLocks noGrp="1" noRot="1" noChangeAspect="1" noMove="1" noResize="1" noEditPoints="1" noAdjustHandles="1" noChangeArrowheads="1" noChangeShapeType="1" noTextEdit="1"/>
              </p:cNvSpPr>
              <p:nvPr>
                <p:ph type="title"/>
              </p:nvPr>
            </p:nvSpPr>
            <p:spPr>
              <a:xfrm>
                <a:off x="457200" y="274638"/>
                <a:ext cx="8229600" cy="697635"/>
              </a:xfrm>
              <a:blipFill>
                <a:blip r:embed="rId2"/>
                <a:stretch>
                  <a:fillRect t="-14286" b="-3928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1EF09B1-069E-7442-B239-D54A0F9D9E0C}"/>
                  </a:ext>
                </a:extLst>
              </p:cNvPr>
              <p:cNvSpPr>
                <a:spLocks noGrp="1"/>
              </p:cNvSpPr>
              <p:nvPr>
                <p:ph idx="1"/>
              </p:nvPr>
            </p:nvSpPr>
            <p:spPr>
              <a:xfrm>
                <a:off x="457200" y="1111170"/>
                <a:ext cx="5862578" cy="5014993"/>
              </a:xfrm>
            </p:spPr>
            <p:txBody>
              <a:bodyPr>
                <a:normAutofit fontScale="70000" lnSpcReduction="20000"/>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Д</a:t>
                </a:r>
                <a:r>
                  <a:rPr lang="ru-RU" sz="1800" dirty="0">
                    <a:effectLst/>
                    <a:latin typeface="Aptos" panose="020B0004020202020204" pitchFamily="34" charset="0"/>
                    <a:ea typeface="Aptos" panose="020B0004020202020204" pitchFamily="34" charset="0"/>
                    <a:cs typeface="Times New Roman" panose="02020603050405020304" pitchFamily="18" charset="0"/>
                  </a:rPr>
                  <a:t>ля нахождения неизвестных параметров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и </a:t>
                </a:r>
                <a14:m>
                  <m:oMath xmlns:m="http://schemas.openxmlformats.org/officeDocument/2006/math">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необходимо использовать наблюдаемый набор данных и найти значения параметров, </a:t>
                </a:r>
                <a:r>
                  <a:rPr lang="ru-RU" sz="1800" dirty="0" err="1">
                    <a:effectLst/>
                    <a:latin typeface="Aptos" panose="020B0004020202020204" pitchFamily="34" charset="0"/>
                    <a:ea typeface="Aptos" panose="020B0004020202020204" pitchFamily="34" charset="0"/>
                    <a:cs typeface="Times New Roman" panose="02020603050405020304" pitchFamily="18" charset="0"/>
                  </a:rPr>
                  <a:t>максимизирующие</a:t>
                </a:r>
                <a:r>
                  <a:rPr lang="ru-RU" sz="1800" dirty="0">
                    <a:effectLst/>
                    <a:latin typeface="Aptos" panose="020B0004020202020204" pitchFamily="34" charset="0"/>
                    <a:ea typeface="Aptos" panose="020B0004020202020204" pitchFamily="34" charset="0"/>
                    <a:cs typeface="Times New Roman" panose="02020603050405020304" pitchFamily="18" charset="0"/>
                  </a:rPr>
                  <a:t> функцию правдоподобия. Логарифмическую функцию правдоподобия можно записать следующим образом:</a:t>
                </a:r>
              </a:p>
              <a:p>
                <a:pPr>
                  <a:spcBef>
                    <a:spcPts val="900"/>
                  </a:spcBef>
                  <a:spcAft>
                    <a:spcPts val="900"/>
                  </a:spcAft>
                </a:pPr>
                <a14:m>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m:rPr>
                            <m:sty m:val="p"/>
                          </m:rPr>
                          <a:rPr lang="ru-RU" sz="1800">
                            <a:latin typeface="Cambria Math" panose="02040503050406030204" pitchFamily="18" charset="0"/>
                            <a:ea typeface="Aptos" panose="020B0004020202020204" pitchFamily="34" charset="0"/>
                            <a:cs typeface="Times New Roman" panose="02020603050405020304" pitchFamily="18" charset="0"/>
                          </a:rPr>
                          <m:t>ln</m:t>
                        </m:r>
                        <m:r>
                          <a:rPr lang="ru-RU" sz="1800" i="1">
                            <a:latin typeface="Cambria Math" panose="02040503050406030204" pitchFamily="18" charset="0"/>
                            <a:ea typeface="Aptos" panose="020B0004020202020204" pitchFamily="34" charset="0"/>
                            <a:cs typeface="Times New Roman" panose="02020603050405020304" pitchFamily="18" charset="0"/>
                          </a:rPr>
                          <m:t>𝑝</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𝗑</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𝜇</m:t>
                        </m:r>
                        <m:r>
                          <a:rPr lang="ru-RU" sz="1800">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latin typeface="Cambria Math" panose="02040503050406030204" pitchFamily="18" charset="0"/>
                                <a:ea typeface="Aptos" panose="020B0004020202020204" pitchFamily="34" charset="0"/>
                                <a:cs typeface="Times New Roman" panose="02020603050405020304" pitchFamily="18" charset="0"/>
                              </a:rPr>
                            </m:ctrlPr>
                          </m:sSupPr>
                          <m:e>
                            <m:r>
                              <a:rPr lang="ru-RU" sz="1800" i="1">
                                <a:latin typeface="Cambria Math" panose="02040503050406030204" pitchFamily="18" charset="0"/>
                                <a:ea typeface="Aptos" panose="020B0004020202020204" pitchFamily="34" charset="0"/>
                                <a:cs typeface="Times New Roman" panose="02020603050405020304" pitchFamily="18" charset="0"/>
                              </a:rPr>
                              <m:t>𝜎</m:t>
                            </m:r>
                          </m:e>
                          <m:sup>
                            <m:r>
                              <a:rPr lang="ru-RU" sz="1800" i="1">
                                <a:latin typeface="Cambria Math" panose="02040503050406030204" pitchFamily="18" charset="0"/>
                                <a:ea typeface="Aptos" panose="020B0004020202020204" pitchFamily="34" charset="0"/>
                                <a:cs typeface="Times New Roman" panose="02020603050405020304" pitchFamily="18" charset="0"/>
                              </a:rPr>
                              <m:t>2</m:t>
                            </m:r>
                          </m:sup>
                        </m:sSup>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&amp;</m:t>
                        </m:r>
                        <m:r>
                          <a:rPr lang="ru-RU" sz="1800">
                            <a:latin typeface="Cambria Math" panose="02040503050406030204" pitchFamily="18" charset="0"/>
                            <a:ea typeface="Aptos" panose="020B0004020202020204" pitchFamily="34" charset="0"/>
                            <a:cs typeface="Times New Roman" panose="02020603050405020304" pitchFamily="18" charset="0"/>
                          </a:rPr>
                          <m:t>=</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e>
                        </m:d>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b="0" i="1" smtClean="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e>
                        </m:nary>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exp</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e>
                        </m:d>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e>
                        </m:nary>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e>
                        </m:nary>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exp</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e>
                        </m:d>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e>
                        </m:d>
                        <m:r>
                          <a:rPr lang="ru-RU"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limUpp>
                          <m:limUp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limUp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lim>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lim>
                        </m:limUpp>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limUpp>
                          <m:limUp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limUp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lim>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lim>
                        </m:limUp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qArr>
                  </m:oMath>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latin typeface="Aptos" panose="020B0004020202020204" pitchFamily="34" charset="0"/>
                    <a:ea typeface="Aptos" panose="020B0004020202020204" pitchFamily="34" charset="0"/>
                    <a:cs typeface="Times New Roman" panose="02020603050405020304" pitchFamily="18" charset="0"/>
                  </a:rPr>
                  <a:t>О</a:t>
                </a:r>
                <a:r>
                  <a:rPr lang="ru-RU" sz="1800" dirty="0">
                    <a:effectLst/>
                    <a:latin typeface="Aptos" panose="020B0004020202020204" pitchFamily="34" charset="0"/>
                    <a:ea typeface="Aptos" panose="020B0004020202020204" pitchFamily="34" charset="0"/>
                    <a:cs typeface="Times New Roman" panose="02020603050405020304" pitchFamily="18" charset="0"/>
                  </a:rPr>
                  <a:t>трицательный логарифм функции правдоподобия называется функцией ошибки. </a:t>
                </a: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Поскольку отрицательный логарифм — монотонно убывающая функция, максимизация правдоподобия эквивалентна минимизации ошибки.</a:t>
                </a:r>
                <a:endParaRPr lang="ru-RU" dirty="0"/>
              </a:p>
            </p:txBody>
          </p:sp>
        </mc:Choice>
        <mc:Fallback xmlns="">
          <p:sp>
            <p:nvSpPr>
              <p:cNvPr id="3" name="Объект 2">
                <a:extLst>
                  <a:ext uri="{FF2B5EF4-FFF2-40B4-BE49-F238E27FC236}">
                    <a16:creationId xmlns:a16="http://schemas.microsoft.com/office/drawing/2014/main" id="{D1EF09B1-069E-7442-B239-D54A0F9D9E0C}"/>
                  </a:ext>
                </a:extLst>
              </p:cNvPr>
              <p:cNvSpPr>
                <a:spLocks noGrp="1" noRot="1" noChangeAspect="1" noMove="1" noResize="1" noEditPoints="1" noAdjustHandles="1" noChangeArrowheads="1" noChangeShapeType="1" noTextEdit="1"/>
              </p:cNvSpPr>
              <p:nvPr>
                <p:ph idx="1"/>
              </p:nvPr>
            </p:nvSpPr>
            <p:spPr>
              <a:xfrm>
                <a:off x="457200" y="1111170"/>
                <a:ext cx="5862578" cy="5014993"/>
              </a:xfrm>
              <a:blipFill>
                <a:blip r:embed="rId3"/>
                <a:stretch>
                  <a:fillRect l="-216" t="-758"/>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85CD5C69-4DB4-E449-A075-D98C239331A6}"/>
              </a:ext>
            </a:extLst>
          </p:cNvPr>
          <p:cNvSpPr>
            <a:spLocks noGrp="1"/>
          </p:cNvSpPr>
          <p:nvPr>
            <p:ph type="sldNum" sz="quarter" idx="12"/>
          </p:nvPr>
        </p:nvSpPr>
        <p:spPr/>
        <p:txBody>
          <a:bodyPr/>
          <a:lstStyle/>
          <a:p>
            <a:fld id="{38237106-F2ED-405E-BC33-CC3CF426205F}" type="slidenum">
              <a:rPr lang="en-US" smtClean="0"/>
              <a:pPr/>
              <a:t>37</a:t>
            </a:fld>
            <a:endParaRPr lang="en-US"/>
          </a:p>
        </p:txBody>
      </p:sp>
      <p:pic>
        <p:nvPicPr>
          <p:cNvPr id="5" name="Picture" descr="png">
            <a:extLst>
              <a:ext uri="{FF2B5EF4-FFF2-40B4-BE49-F238E27FC236}">
                <a16:creationId xmlns:a16="http://schemas.microsoft.com/office/drawing/2014/main" id="{398BEB8C-BCC3-2D4E-9246-9455C50F6BC3}"/>
              </a:ext>
            </a:extLst>
          </p:cNvPr>
          <p:cNvPicPr/>
          <p:nvPr/>
        </p:nvPicPr>
        <p:blipFill>
          <a:blip r:embed="rId4"/>
          <a:stretch>
            <a:fillRect/>
          </a:stretch>
        </p:blipFill>
        <p:spPr bwMode="auto">
          <a:xfrm>
            <a:off x="5862578" y="2103699"/>
            <a:ext cx="3281422" cy="2734519"/>
          </a:xfrm>
          <a:prstGeom prst="rect">
            <a:avLst/>
          </a:prstGeom>
          <a:noFill/>
          <a:ln w="9525">
            <a:noFill/>
            <a:headEnd/>
            <a:tailEnd/>
          </a:ln>
        </p:spPr>
      </p:pic>
    </p:spTree>
    <p:extLst>
      <p:ext uri="{BB962C8B-B14F-4D97-AF65-F5344CB8AC3E}">
        <p14:creationId xmlns:p14="http://schemas.microsoft.com/office/powerpoint/2010/main" val="1922986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666B3DA-0C14-A84E-AFCF-081004C7A28B}"/>
                  </a:ext>
                </a:extLst>
              </p:cNvPr>
              <p:cNvSpPr>
                <a:spLocks noGrp="1"/>
              </p:cNvSpPr>
              <p:nvPr>
                <p:ph idx="1"/>
              </p:nvPr>
            </p:nvSpPr>
            <p:spPr>
              <a:xfrm>
                <a:off x="457199" y="1600201"/>
                <a:ext cx="4114801" cy="4407060"/>
              </a:xfrm>
            </p:spPr>
            <p:txBody>
              <a:bodyPr>
                <a:normAutofit fontScale="70000" lnSpcReduction="20000"/>
              </a:bodyPr>
              <a:lstStyle/>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smtClean="0">
                              <a:effectLst/>
                              <a:latin typeface="Cambria Math" panose="02040503050406030204" pitchFamily="18" charset="0"/>
                              <a:ea typeface="Aptos" panose="020B0004020202020204" pitchFamily="34" charset="0"/>
                              <a:cs typeface="Times New Roman" panose="02020603050405020304" pitchFamily="18" charset="0"/>
                            </a:rPr>
                          </m:ctrlPr>
                        </m:eqArrPr>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den>
                          </m:f>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den>
                          </m:f>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nary>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a:spcBef>
                    <a:spcPts val="900"/>
                  </a:spcBef>
                  <a:spcAft>
                    <a:spcPts val="900"/>
                  </a:spcAft>
                </a:pP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 name="Объект 2">
                <a:extLst>
                  <a:ext uri="{FF2B5EF4-FFF2-40B4-BE49-F238E27FC236}">
                    <a16:creationId xmlns:a16="http://schemas.microsoft.com/office/drawing/2014/main" id="{D666B3DA-0C14-A84E-AFCF-081004C7A28B}"/>
                  </a:ext>
                </a:extLst>
              </p:cNvPr>
              <p:cNvSpPr>
                <a:spLocks noGrp="1" noRot="1" noChangeAspect="1" noMove="1" noResize="1" noEditPoints="1" noAdjustHandles="1" noChangeArrowheads="1" noChangeShapeType="1" noTextEdit="1"/>
              </p:cNvSpPr>
              <p:nvPr>
                <p:ph idx="1"/>
              </p:nvPr>
            </p:nvSpPr>
            <p:spPr>
              <a:xfrm>
                <a:off x="457199" y="1600201"/>
                <a:ext cx="4114801" cy="4407060"/>
              </a:xfrm>
              <a:blipFill>
                <a:blip r:embed="rId2"/>
                <a:stretch>
                  <a:fillRect l="-8333" t="-3458" b="-13833"/>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EA230627-9B46-B74F-8659-DF4743E20FC4}"/>
              </a:ext>
            </a:extLst>
          </p:cNvPr>
          <p:cNvSpPr>
            <a:spLocks noGrp="1"/>
          </p:cNvSpPr>
          <p:nvPr>
            <p:ph type="sldNum" sz="quarter" idx="12"/>
          </p:nvPr>
        </p:nvSpPr>
        <p:spPr/>
        <p:txBody>
          <a:bodyPr/>
          <a:lstStyle/>
          <a:p>
            <a:fld id="{38237106-F2ED-405E-BC33-CC3CF426205F}" type="slidenum">
              <a:rPr lang="en-US" smtClean="0"/>
              <a:pPr/>
              <a:t>38</a:t>
            </a:fld>
            <a:endParaRPr lang="en-US" dirty="0"/>
          </a:p>
        </p:txBody>
      </p:sp>
      <mc:AlternateContent xmlns:mc="http://schemas.openxmlformats.org/markup-compatibility/2006" xmlns:a14="http://schemas.microsoft.com/office/drawing/2010/main">
        <mc:Choice Requires="a14">
          <p:sp>
            <p:nvSpPr>
              <p:cNvPr id="5" name="Заголовок 1">
                <a:extLst>
                  <a:ext uri="{FF2B5EF4-FFF2-40B4-BE49-F238E27FC236}">
                    <a16:creationId xmlns:a16="http://schemas.microsoft.com/office/drawing/2014/main" id="{79F8F430-6DBF-D841-97FB-7EDE9AE250BB}"/>
                  </a:ext>
                </a:extLst>
              </p:cNvPr>
              <p:cNvSpPr>
                <a:spLocks noGrp="1"/>
              </p:cNvSpPr>
              <p:nvPr>
                <p:ph type="title"/>
              </p:nvPr>
            </p:nvSpPr>
            <p:spPr/>
            <p:txBody>
              <a:bodyPr>
                <a:normAutofit/>
              </a:bodyPr>
              <a:lstStyle/>
              <a:p>
                <a:r>
                  <a:rPr lang="ru-RU" dirty="0"/>
                  <a:t>Нахождение параметров </a:t>
                </a:r>
                <a14:m>
                  <m:oMath xmlns:m="http://schemas.openxmlformats.org/officeDocument/2006/math">
                    <m:r>
                      <a:rPr lang="ru-RU" sz="4400" i="1" smtClean="0">
                        <a:effectLst/>
                        <a:latin typeface="Cambria Math" panose="02040503050406030204" pitchFamily="18" charset="0"/>
                        <a:ea typeface="Aptos" panose="020B0004020202020204" pitchFamily="34" charset="0"/>
                        <a:cs typeface="Times New Roman" panose="02020603050405020304" pitchFamily="18" charset="0"/>
                      </a:rPr>
                      <m:t>𝜇</m:t>
                    </m:r>
                    <m:r>
                      <a:rPr lang="ru-RU" sz="44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6600" i="1">
                            <a:effectLst/>
                            <a:latin typeface="Cambria Math" panose="02040503050406030204" pitchFamily="18" charset="0"/>
                          </a:rPr>
                        </m:ctrlPr>
                      </m:sSupPr>
                      <m:e>
                        <m:r>
                          <a:rPr lang="ru-RU" sz="44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4400" i="1">
                            <a:effectLst/>
                            <a:latin typeface="Cambria Math" panose="02040503050406030204" pitchFamily="18" charset="0"/>
                            <a:ea typeface="Aptos" panose="020B0004020202020204" pitchFamily="34" charset="0"/>
                            <a:cs typeface="Times New Roman" panose="02020603050405020304" pitchFamily="18" charset="0"/>
                          </a:rPr>
                          <m:t>2</m:t>
                        </m:r>
                      </m:sup>
                    </m:sSup>
                  </m:oMath>
                </a14:m>
                <a:endParaRPr lang="ru-RU" dirty="0"/>
              </a:p>
            </p:txBody>
          </p:sp>
        </mc:Choice>
        <mc:Fallback xmlns="">
          <p:sp>
            <p:nvSpPr>
              <p:cNvPr id="5" name="Заголовок 1">
                <a:extLst>
                  <a:ext uri="{FF2B5EF4-FFF2-40B4-BE49-F238E27FC236}">
                    <a16:creationId xmlns:a16="http://schemas.microsoft.com/office/drawing/2014/main" id="{79F8F430-6DBF-D841-97FB-7EDE9AE250BB}"/>
                  </a:ext>
                </a:extLst>
              </p:cNvPr>
              <p:cNvSpPr>
                <a:spLocks noGrp="1" noRot="1" noChangeAspect="1" noMove="1" noResize="1" noEditPoints="1" noAdjustHandles="1" noChangeArrowheads="1" noChangeShapeType="1" noTextEdit="1"/>
              </p:cNvSpPr>
              <p:nvPr>
                <p:ph type="title"/>
              </p:nvPr>
            </p:nvSpPr>
            <p:spPr>
              <a:blipFill>
                <a:blip r:embed="rId3"/>
                <a:stretch>
                  <a:fillRect b="-98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3208C6-BBC1-1340-A0BB-A50ECC6A6BDB}"/>
                  </a:ext>
                </a:extLst>
              </p:cNvPr>
              <p:cNvSpPr txBox="1"/>
              <p:nvPr/>
            </p:nvSpPr>
            <p:spPr>
              <a:xfrm>
                <a:off x="5266481" y="1600201"/>
                <a:ext cx="3206187" cy="42843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eqArr>
                        <m:eqArrPr>
                          <m:ctrlPr>
                            <a:rPr lang="ru-RU" sz="1200" i="1" smtClean="0">
                              <a:effectLst/>
                              <a:latin typeface="Cambria Math" panose="02040503050406030204" pitchFamily="18" charset="0"/>
                              <a:ea typeface="Aptos" panose="020B0004020202020204" pitchFamily="34" charset="0"/>
                              <a:cs typeface="Times New Roman" panose="02020603050405020304" pitchFamily="18" charset="0"/>
                            </a:rPr>
                          </m:ctrlPr>
                        </m:eqArrPr>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r>
                                <a:rPr lang="ru-RU" sz="1200" i="1">
                                  <a:effectLst/>
                                  <a:latin typeface="Cambria Math" panose="02040503050406030204" pitchFamily="18" charset="0"/>
                                  <a:ea typeface="Aptos" panose="020B0004020202020204" pitchFamily="34" charset="0"/>
                                  <a:cs typeface="Times New Roman" panose="02020603050405020304" pitchFamily="18" charset="0"/>
                                </a:rPr>
                                <m:t>𝑝</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𝗑</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r>
                                <a:rPr lang="ru-RU" sz="1200" i="1">
                                  <a:effectLst/>
                                  <a:latin typeface="Cambria Math" panose="02040503050406030204" pitchFamily="18" charset="0"/>
                                  <a:ea typeface="Aptos" panose="020B0004020202020204" pitchFamily="34" charset="0"/>
                                  <a:cs typeface="Times New Roman" panose="02020603050405020304" pitchFamily="18" charset="0"/>
                                </a:rPr>
                                <m:t>2</m:t>
                              </m:r>
                              <m:r>
                                <a:rPr lang="ru-RU" sz="1200" i="1">
                                  <a:effectLst/>
                                  <a:latin typeface="Cambria Math" panose="02040503050406030204" pitchFamily="18" charset="0"/>
                                  <a:ea typeface="Aptos" panose="020B0004020202020204" pitchFamily="34" charset="0"/>
                                  <a:cs typeface="Times New Roman" panose="02020603050405020304" pitchFamily="18" charset="0"/>
                                </a:rPr>
                                <m:t>𝜋</m:t>
                              </m:r>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p>
                              </m:sSup>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4</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4</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4</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4</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𝑀𝐿</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bSup>
                          <m:r>
                            <a:rPr lang="ru-RU" sz="12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𝑀𝐿</m:t>
                              </m:r>
                            </m:sub>
                          </m:sSub>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eqArr>
                    </m:oMath>
                  </m:oMathPara>
                </a14:m>
                <a:endParaRPr lang="ru-RU" sz="1200" dirty="0"/>
              </a:p>
            </p:txBody>
          </p:sp>
        </mc:Choice>
        <mc:Fallback xmlns="">
          <p:sp>
            <p:nvSpPr>
              <p:cNvPr id="6" name="TextBox 5">
                <a:extLst>
                  <a:ext uri="{FF2B5EF4-FFF2-40B4-BE49-F238E27FC236}">
                    <a16:creationId xmlns:a16="http://schemas.microsoft.com/office/drawing/2014/main" id="{373208C6-BBC1-1340-A0BB-A50ECC6A6BDB}"/>
                  </a:ext>
                </a:extLst>
              </p:cNvPr>
              <p:cNvSpPr txBox="1">
                <a:spLocks noRot="1" noChangeAspect="1" noMove="1" noResize="1" noEditPoints="1" noAdjustHandles="1" noChangeArrowheads="1" noChangeShapeType="1" noTextEdit="1"/>
              </p:cNvSpPr>
              <p:nvPr/>
            </p:nvSpPr>
            <p:spPr>
              <a:xfrm>
                <a:off x="5266481" y="1600201"/>
                <a:ext cx="3206187" cy="4284314"/>
              </a:xfrm>
              <a:prstGeom prst="rect">
                <a:avLst/>
              </a:prstGeom>
              <a:blipFill>
                <a:blip r:embed="rId4"/>
                <a:stretch>
                  <a:fillRect l="-6299" t="-3846" r="-11417" b="-1982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19DF93-585C-E94A-8EF1-A399FC92DA2F}"/>
                  </a:ext>
                </a:extLst>
              </p:cNvPr>
              <p:cNvSpPr txBox="1"/>
              <p:nvPr/>
            </p:nvSpPr>
            <p:spPr>
              <a:xfrm>
                <a:off x="243068" y="5796933"/>
                <a:ext cx="8229600" cy="1038169"/>
              </a:xfrm>
              <a:prstGeom prst="rect">
                <a:avLst/>
              </a:prstGeom>
              <a:noFill/>
            </p:spPr>
            <p:txBody>
              <a:bodyPr wrap="square" rtlCol="0">
                <a:spAutoFit/>
              </a:bodyPr>
              <a:lstStyle/>
              <a:p>
                <a:r>
                  <a:rPr lang="ru-RU" sz="1200" dirty="0">
                    <a:effectLst/>
                    <a:latin typeface="Aptos" panose="020B0004020202020204" pitchFamily="34" charset="0"/>
                    <a:ea typeface="Aptos" panose="020B0004020202020204" pitchFamily="34" charset="0"/>
                    <a:cs typeface="Times New Roman" panose="02020603050405020304" pitchFamily="18" charset="0"/>
                  </a:rPr>
                  <a:t>Проблема, возникающая в контексте наших решений для метода максимального правдоподобия, заключается в том, что он систематически недооценивает дисперсию </a:t>
                </a:r>
                <a:r>
                  <a:rPr lang="ru-RU" sz="1200" dirty="0" err="1">
                    <a:effectLst/>
                    <a:latin typeface="Aptos" panose="020B0004020202020204" pitchFamily="34" charset="0"/>
                    <a:ea typeface="Aptos" panose="020B0004020202020204" pitchFamily="34" charset="0"/>
                    <a:cs typeface="Times New Roman" panose="02020603050405020304" pitchFamily="18" charset="0"/>
                  </a:rPr>
                  <a:t>гауссовского</a:t>
                </a:r>
                <a:r>
                  <a:rPr lang="ru-RU" sz="1200" dirty="0">
                    <a:effectLst/>
                    <a:latin typeface="Aptos" panose="020B0004020202020204" pitchFamily="34" charset="0"/>
                    <a:ea typeface="Aptos" panose="020B0004020202020204" pitchFamily="34" charset="0"/>
                    <a:cs typeface="Times New Roman" panose="02020603050405020304" pitchFamily="18" charset="0"/>
                  </a:rPr>
                  <a:t> распределения. Это пример явления, называемого смещением, и связано с проблемой переобучения, возникающей в контексте полиномиальной подгонки кривой. </a:t>
                </a:r>
                <a14:m>
                  <m:oMath xmlns:m="http://schemas.openxmlformats.org/officeDocument/2006/math">
                    <m:sSup>
                      <m:sSupPr>
                        <m:ctrlPr>
                          <a:rPr lang="ru-RU" sz="1800" i="1" smtClean="0">
                            <a:effectLst/>
                            <a:latin typeface="Cambria Math" panose="02040503050406030204" pitchFamily="18" charset="0"/>
                            <a:ea typeface="Aptos" panose="020B0004020202020204" pitchFamily="34" charset="0"/>
                            <a:cs typeface="Times New Roman" panose="02020603050405020304" pitchFamily="18" charset="0"/>
                          </a:rPr>
                        </m:ctrlPr>
                      </m:sSupPr>
                      <m:e>
                        <m:acc>
                          <m:accPr>
                            <m: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acc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acc>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den>
                    </m:f>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b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oMath>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9D19DF93-585C-E94A-8EF1-A399FC92DA2F}"/>
                  </a:ext>
                </a:extLst>
              </p:cNvPr>
              <p:cNvSpPr txBox="1">
                <a:spLocks noRot="1" noChangeAspect="1" noMove="1" noResize="1" noEditPoints="1" noAdjustHandles="1" noChangeArrowheads="1" noChangeShapeType="1" noTextEdit="1"/>
              </p:cNvSpPr>
              <p:nvPr/>
            </p:nvSpPr>
            <p:spPr>
              <a:xfrm>
                <a:off x="243068" y="5796933"/>
                <a:ext cx="8229600" cy="1038169"/>
              </a:xfrm>
              <a:prstGeom prst="rect">
                <a:avLst/>
              </a:prstGeom>
              <a:blipFill>
                <a:blip r:embed="rId5"/>
                <a:stretch>
                  <a:fillRect b="-54217"/>
                </a:stretch>
              </a:blipFill>
            </p:spPr>
            <p:txBody>
              <a:bodyPr/>
              <a:lstStyle/>
              <a:p>
                <a:r>
                  <a:rPr lang="ru-RU">
                    <a:noFill/>
                  </a:rPr>
                  <a:t> </a:t>
                </a:r>
              </a:p>
            </p:txBody>
          </p:sp>
        </mc:Fallback>
      </mc:AlternateContent>
    </p:spTree>
    <p:extLst>
      <p:ext uri="{BB962C8B-B14F-4D97-AF65-F5344CB8AC3E}">
        <p14:creationId xmlns:p14="http://schemas.microsoft.com/office/powerpoint/2010/main" val="3075371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F9C1AB-06DD-EA43-978C-855039B2DEF5}"/>
              </a:ext>
            </a:extLst>
          </p:cNvPr>
          <p:cNvSpPr>
            <a:spLocks noGrp="1"/>
          </p:cNvSpPr>
          <p:nvPr>
            <p:ph type="title"/>
          </p:nvPr>
        </p:nvSpPr>
        <p:spPr/>
        <p:txBody>
          <a:bodyPr>
            <a:normAutofit/>
          </a:bodyPr>
          <a:lstStyle/>
          <a:p>
            <a:r>
              <a:rPr lang="ru-RU" dirty="0"/>
              <a:t>Аппроксимация кривой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B3E205B-163B-0544-B2D0-55C5EFF2DF54}"/>
                  </a:ext>
                </a:extLst>
              </p:cNvPr>
              <p:cNvSpPr>
                <a:spLocks noGrp="1"/>
              </p:cNvSpPr>
              <p:nvPr>
                <p:ph idx="1"/>
              </p:nvPr>
            </p:nvSpPr>
            <p:spPr>
              <a:xfrm>
                <a:off x="457200" y="1600200"/>
                <a:ext cx="4251714" cy="4525963"/>
              </a:xfrm>
            </p:spPr>
            <p:txBody>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Предположим, что целевая переменная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имеет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гауссовское</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распределение со средним значением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d>
                    <m:r>
                      <a:rPr lang="ru-RU" sz="1800" b="0" i="0" smtClean="0">
                        <a:effectLst/>
                        <a:latin typeface="Cambria Math" panose="02040503050406030204" pitchFamily="18" charset="0"/>
                        <a:ea typeface="Aptos" panose="020B0004020202020204" pitchFamily="34" charset="0"/>
                        <a:cs typeface="Times New Roman" panose="02020603050405020304" pitchFamily="18" charset="0"/>
                      </a:rPr>
                      <m:t>:</m:t>
                    </m:r>
                  </m:oMath>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параметр, соответствующий обратной дисперсии.</a:t>
                </a:r>
              </a:p>
              <a:p>
                <a:pPr marL="0" indent="0">
                  <a:spcBef>
                    <a:spcPts val="900"/>
                  </a:spcBef>
                  <a:spcAft>
                    <a:spcPts val="900"/>
                  </a:spcAft>
                  <a:buNone/>
                </a:pP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ru-RU" dirty="0"/>
              </a:p>
            </p:txBody>
          </p:sp>
        </mc:Choice>
        <mc:Fallback xmlns="">
          <p:sp>
            <p:nvSpPr>
              <p:cNvPr id="3" name="Объект 2">
                <a:extLst>
                  <a:ext uri="{FF2B5EF4-FFF2-40B4-BE49-F238E27FC236}">
                    <a16:creationId xmlns:a16="http://schemas.microsoft.com/office/drawing/2014/main" id="{DB3E205B-163B-0544-B2D0-55C5EFF2DF54}"/>
                  </a:ext>
                </a:extLst>
              </p:cNvPr>
              <p:cNvSpPr>
                <a:spLocks noGrp="1" noRot="1" noChangeAspect="1" noMove="1" noResize="1" noEditPoints="1" noAdjustHandles="1" noChangeArrowheads="1" noChangeShapeType="1" noTextEdit="1"/>
              </p:cNvSpPr>
              <p:nvPr>
                <p:ph idx="1"/>
              </p:nvPr>
            </p:nvSpPr>
            <p:spPr>
              <a:xfrm>
                <a:off x="457200" y="1600200"/>
                <a:ext cx="4251714" cy="4525963"/>
              </a:xfrm>
              <a:blipFill>
                <a:blip r:embed="rId2"/>
                <a:stretch>
                  <a:fillRect l="-1194" t="-840" r="-1791"/>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675290D9-DB10-D246-86F6-1A3D69FD0CCC}"/>
              </a:ext>
            </a:extLst>
          </p:cNvPr>
          <p:cNvSpPr>
            <a:spLocks noGrp="1"/>
          </p:cNvSpPr>
          <p:nvPr>
            <p:ph type="sldNum" sz="quarter" idx="12"/>
          </p:nvPr>
        </p:nvSpPr>
        <p:spPr/>
        <p:txBody>
          <a:bodyPr/>
          <a:lstStyle/>
          <a:p>
            <a:fld id="{38237106-F2ED-405E-BC33-CC3CF426205F}" type="slidenum">
              <a:rPr lang="en-US" smtClean="0"/>
              <a:pPr/>
              <a:t>39</a:t>
            </a:fld>
            <a:endParaRPr lang="en-US"/>
          </a:p>
        </p:txBody>
      </p:sp>
      <p:pic>
        <p:nvPicPr>
          <p:cNvPr id="5" name="Picture" descr="png">
            <a:extLst>
              <a:ext uri="{FF2B5EF4-FFF2-40B4-BE49-F238E27FC236}">
                <a16:creationId xmlns:a16="http://schemas.microsoft.com/office/drawing/2014/main" id="{E73BDF2A-8F7F-C245-B8A7-92C0E3CC14CC}"/>
              </a:ext>
            </a:extLst>
          </p:cNvPr>
          <p:cNvPicPr/>
          <p:nvPr/>
        </p:nvPicPr>
        <p:blipFill>
          <a:blip r:embed="rId3"/>
          <a:stretch>
            <a:fillRect/>
          </a:stretch>
        </p:blipFill>
        <p:spPr bwMode="auto">
          <a:xfrm>
            <a:off x="594624" y="3974588"/>
            <a:ext cx="3410217" cy="2883412"/>
          </a:xfrm>
          <a:prstGeom prst="rect">
            <a:avLst/>
          </a:prstGeom>
          <a:noFill/>
          <a:ln w="9525">
            <a:noFill/>
            <a:headEnd/>
            <a:tailEnd/>
          </a:ln>
        </p:spPr>
      </p:pic>
      <p:pic>
        <p:nvPicPr>
          <p:cNvPr id="6" name="Рисунок 5">
            <a:extLst>
              <a:ext uri="{FF2B5EF4-FFF2-40B4-BE49-F238E27FC236}">
                <a16:creationId xmlns:a16="http://schemas.microsoft.com/office/drawing/2014/main" id="{B08C2900-DC65-DF49-B0E6-161CB9FC7173}"/>
              </a:ext>
            </a:extLst>
          </p:cNvPr>
          <p:cNvPicPr>
            <a:picLocks noChangeAspect="1"/>
          </p:cNvPicPr>
          <p:nvPr/>
        </p:nvPicPr>
        <p:blipFill>
          <a:blip r:embed="rId4"/>
          <a:stretch>
            <a:fillRect/>
          </a:stretch>
        </p:blipFill>
        <p:spPr>
          <a:xfrm>
            <a:off x="4004841" y="2273233"/>
            <a:ext cx="4953964" cy="3143061"/>
          </a:xfrm>
          <a:prstGeom prst="rect">
            <a:avLst/>
          </a:prstGeom>
        </p:spPr>
      </p:pic>
    </p:spTree>
    <p:extLst>
      <p:ext uri="{BB962C8B-B14F-4D97-AF65-F5344CB8AC3E}">
        <p14:creationId xmlns:p14="http://schemas.microsoft.com/office/powerpoint/2010/main" val="3418010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7411BB-031E-F244-A9BE-4119143F62BF}"/>
              </a:ext>
            </a:extLst>
          </p:cNvPr>
          <p:cNvSpPr>
            <a:spLocks noGrp="1"/>
          </p:cNvSpPr>
          <p:nvPr>
            <p:ph type="title"/>
          </p:nvPr>
        </p:nvSpPr>
        <p:spPr/>
        <p:txBody>
          <a:bodyPr/>
          <a:lstStyle/>
          <a:p>
            <a:r>
              <a:rPr lang="ru-RU" dirty="0"/>
              <a:t>Некоторые популярные на сегодня задачи ИИ</a:t>
            </a:r>
          </a:p>
        </p:txBody>
      </p:sp>
      <p:sp>
        <p:nvSpPr>
          <p:cNvPr id="3" name="Объект 2">
            <a:extLst>
              <a:ext uri="{FF2B5EF4-FFF2-40B4-BE49-F238E27FC236}">
                <a16:creationId xmlns:a16="http://schemas.microsoft.com/office/drawing/2014/main" id="{ECF644B2-B19E-E949-88FF-AFAB11D9BA1B}"/>
              </a:ext>
            </a:extLst>
          </p:cNvPr>
          <p:cNvSpPr>
            <a:spLocks noGrp="1"/>
          </p:cNvSpPr>
          <p:nvPr>
            <p:ph idx="1"/>
          </p:nvPr>
        </p:nvSpPr>
        <p:spPr/>
        <p:txBody>
          <a:bodyPr/>
          <a:lstStyle/>
          <a:p>
            <a:r>
              <a:rPr lang="ru-RU" dirty="0"/>
              <a:t>Обработка естественного языка</a:t>
            </a:r>
          </a:p>
          <a:p>
            <a:r>
              <a:rPr lang="ru-RU" dirty="0"/>
              <a:t>Анализ изображений</a:t>
            </a:r>
          </a:p>
        </p:txBody>
      </p:sp>
      <p:pic>
        <p:nvPicPr>
          <p:cNvPr id="4" name="Google Shape;69;p14">
            <a:extLst>
              <a:ext uri="{FF2B5EF4-FFF2-40B4-BE49-F238E27FC236}">
                <a16:creationId xmlns:a16="http://schemas.microsoft.com/office/drawing/2014/main" id="{5C114319-120D-E34D-AA6C-B61F24C37B05}"/>
              </a:ext>
            </a:extLst>
          </p:cNvPr>
          <p:cNvPicPr preferRelativeResize="0"/>
          <p:nvPr/>
        </p:nvPicPr>
        <p:blipFill rotWithShape="1">
          <a:blip r:embed="rId2">
            <a:alphaModFix/>
          </a:blip>
          <a:srcRect t="7952"/>
          <a:stretch/>
        </p:blipFill>
        <p:spPr>
          <a:xfrm>
            <a:off x="5294933" y="3777804"/>
            <a:ext cx="3636580" cy="2534095"/>
          </a:xfrm>
          <a:prstGeom prst="rect">
            <a:avLst/>
          </a:prstGeom>
          <a:noFill/>
          <a:ln>
            <a:noFill/>
          </a:ln>
        </p:spPr>
      </p:pic>
      <p:pic>
        <p:nvPicPr>
          <p:cNvPr id="6" name="Рисунок 5">
            <a:extLst>
              <a:ext uri="{FF2B5EF4-FFF2-40B4-BE49-F238E27FC236}">
                <a16:creationId xmlns:a16="http://schemas.microsoft.com/office/drawing/2014/main" id="{75633D9D-81FE-A24A-8587-CE78B30599A0}"/>
              </a:ext>
            </a:extLst>
          </p:cNvPr>
          <p:cNvPicPr>
            <a:picLocks noChangeAspect="1"/>
          </p:cNvPicPr>
          <p:nvPr/>
        </p:nvPicPr>
        <p:blipFill>
          <a:blip r:embed="rId3"/>
          <a:stretch>
            <a:fillRect/>
          </a:stretch>
        </p:blipFill>
        <p:spPr>
          <a:xfrm>
            <a:off x="844372" y="3690909"/>
            <a:ext cx="4450561" cy="2534095"/>
          </a:xfrm>
          <a:prstGeom prst="rect">
            <a:avLst/>
          </a:prstGeom>
        </p:spPr>
      </p:pic>
    </p:spTree>
    <p:extLst>
      <p:ext uri="{BB962C8B-B14F-4D97-AF65-F5344CB8AC3E}">
        <p14:creationId xmlns:p14="http://schemas.microsoft.com/office/powerpoint/2010/main" val="7722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66FCB6-C1A6-8940-96DF-A1274CCCC914}"/>
              </a:ext>
            </a:extLst>
          </p:cNvPr>
          <p:cNvSpPr>
            <a:spLocks noGrp="1"/>
          </p:cNvSpPr>
          <p:nvPr>
            <p:ph type="title"/>
          </p:nvPr>
        </p:nvSpPr>
        <p:spPr/>
        <p:txBody>
          <a:bodyPr/>
          <a:lstStyle/>
          <a:p>
            <a:r>
              <a:rPr lang="ru-RU" dirty="0"/>
              <a:t>Аппроксимация кривой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A54A6F07-983D-2D49-9360-7AEFC31D17D9}"/>
                  </a:ext>
                </a:extLst>
              </p:cNvPr>
              <p:cNvSpPr>
                <a:spLocks noGrp="1"/>
              </p:cNvSpPr>
              <p:nvPr>
                <p:ph idx="1"/>
              </p:nvPr>
            </p:nvSpPr>
            <p:spPr>
              <a:xfrm>
                <a:off x="457200" y="1600200"/>
                <a:ext cx="8229600" cy="5113116"/>
              </a:xfrm>
            </p:spPr>
            <p:txBody>
              <a:bodyPr>
                <a:normAutofit fontScale="92500"/>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И</a:t>
                </a:r>
                <a:r>
                  <a:rPr lang="ru-RU" sz="1800" dirty="0">
                    <a:effectLst/>
                    <a:latin typeface="Aptos" panose="020B0004020202020204" pitchFamily="34" charset="0"/>
                    <a:ea typeface="Aptos" panose="020B0004020202020204" pitchFamily="34" charset="0"/>
                    <a:cs typeface="Times New Roman" panose="02020603050405020304" pitchFamily="18" charset="0"/>
                  </a:rPr>
                  <a:t>спользуем обучающие данные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 </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для определения значений неизвестных параметров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методом максимального правдоподобия. Если данные являются независимыми, функция правдоподобия задаётся следующим образом: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𝑝</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smtClean="0">
                          <a:effectLst/>
                          <a:latin typeface="Cambria Math" panose="02040503050406030204" pitchFamily="18" charset="0"/>
                          <a:ea typeface="Cambria Math" panose="02040503050406030204" pitchFamily="18" charset="0"/>
                          <a:cs typeface="Times New Roman" panose="02020603050405020304" pitchFamily="18" charset="0"/>
                        </a:rPr>
                        <m:t>𝘵</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latin typeface="Cambria Math" panose="02040503050406030204" pitchFamily="18" charset="0"/>
                          <a:ea typeface="Cambria Math" panose="02040503050406030204" pitchFamily="18" charset="0"/>
                          <a:cs typeface="Times New Roman" panose="02020603050405020304" pitchFamily="18" charset="0"/>
                        </a:rPr>
                        <m:t>𝑥</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b="1" i="1">
                          <a:effectLst/>
                          <a:latin typeface="Cambria Math" panose="02040503050406030204" pitchFamily="18" charset="0"/>
                          <a:ea typeface="Cambria Math" panose="02040503050406030204" pitchFamily="18" charset="0"/>
                          <a:cs typeface="Times New Roman" panose="02020603050405020304" pitchFamily="18" charset="0"/>
                        </a:rPr>
                        <m:t>𝐰</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effectLst/>
                          <a:latin typeface="Cambria Math" panose="02040503050406030204" pitchFamily="18" charset="0"/>
                          <a:ea typeface="Cambria Math" panose="02040503050406030204" pitchFamily="18" charset="0"/>
                          <a:cs typeface="Times New Roman" panose="02020603050405020304" pitchFamily="18" charset="0"/>
                        </a:rPr>
                        <m:t>𝛽</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nary>
                        <m:naryPr>
                          <m:chr m:val="∏"/>
                          <m:limLoc m:val="undOvr"/>
                          <m:ctrlPr>
                            <a:rPr lang="ru-RU"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𝑛</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effectLst/>
                              <a:latin typeface="Cambria Math" panose="02040503050406030204" pitchFamily="18" charset="0"/>
                              <a:ea typeface="Cambria Math" panose="02040503050406030204" pitchFamily="18" charset="0"/>
                              <a:cs typeface="Times New Roman" panose="02020603050405020304" pitchFamily="18" charset="0"/>
                            </a:rPr>
                            <m:t>1</m:t>
                          </m:r>
                        </m:sub>
                        <m:sup>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𝑁</m:t>
                          </m:r>
                        </m:sup>
                        <m:e>
                          <m:r>
                            <a:rPr lang="ru-RU" sz="1800" i="1">
                              <a:effectLst/>
                              <a:latin typeface="Cambria Math" panose="02040503050406030204" pitchFamily="18" charset="0"/>
                              <a:ea typeface="Cambria Math" panose="02040503050406030204" pitchFamily="18" charset="0"/>
                              <a:cs typeface="Times New Roman" panose="02020603050405020304" pitchFamily="18" charset="0"/>
                            </a:rPr>
                            <m:t>𝒩</m:t>
                          </m:r>
                        </m:e>
                      </m:nary>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ru-RU"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𝑡</m:t>
                          </m:r>
                        </m:e>
                        <m:sub>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𝑛</m:t>
                          </m:r>
                        </m:sub>
                      </m:sSub>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𝑦</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𝑥</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b="1" i="1">
                          <a:effectLst/>
                          <a:latin typeface="Cambria Math" panose="02040503050406030204" pitchFamily="18" charset="0"/>
                          <a:ea typeface="Cambria Math" panose="02040503050406030204" pitchFamily="18" charset="0"/>
                          <a:cs typeface="Times New Roman" panose="02020603050405020304" pitchFamily="18" charset="0"/>
                        </a:rPr>
                        <m:t>𝐰</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sSup>
                        <m:sSupPr>
                          <m:ctrlPr>
                            <a:rPr lang="ru-RU"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ru-RU" sz="1800" i="1">
                              <a:effectLst/>
                              <a:latin typeface="Cambria Math" panose="02040503050406030204" pitchFamily="18" charset="0"/>
                              <a:ea typeface="Cambria Math" panose="02040503050406030204" pitchFamily="18" charset="0"/>
                              <a:cs typeface="Times New Roman" panose="02020603050405020304" pitchFamily="18" charset="0"/>
                            </a:rPr>
                            <m:t>𝛽</m:t>
                          </m:r>
                        </m:e>
                        <m:sup>
                          <m:r>
                            <a:rPr lang="ru-RU" sz="1800" i="1">
                              <a:effectLst/>
                              <a:latin typeface="Cambria Math" panose="02040503050406030204" pitchFamily="18" charset="0"/>
                              <a:ea typeface="Cambria Math" panose="02040503050406030204" pitchFamily="18" charset="0"/>
                              <a:cs typeface="Times New Roman" panose="02020603050405020304" pitchFamily="18" charset="0"/>
                            </a:rPr>
                            <m:t>−1</m:t>
                          </m:r>
                        </m:sup>
                      </m:sSup>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ru-RU" sz="1800" dirty="0">
                  <a:effectLst/>
                  <a:latin typeface="Cambria Math" panose="02040503050406030204" pitchFamily="18" charset="0"/>
                  <a:ea typeface="Cambria Math" panose="02040503050406030204" pitchFamily="18"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Подобно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гауссовскому</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распределению ранее, мы максимизируем логарифм функции правдоподобия в форме</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Д</a:t>
                </a:r>
                <a:r>
                  <a:rPr lang="ru-RU" sz="1800" dirty="0">
                    <a:effectLst/>
                    <a:latin typeface="Aptos" panose="020B0004020202020204" pitchFamily="34" charset="0"/>
                    <a:ea typeface="Aptos" panose="020B0004020202020204" pitchFamily="34" charset="0"/>
                    <a:cs typeface="Times New Roman" panose="02020603050405020304" pitchFamily="18" charset="0"/>
                  </a:rPr>
                  <a:t>ля коэффициентов полинома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можно опустить члены, не зависящие от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Поскольку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не меняет положения максимума функции, её можно заменить на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1</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Следовательно, максимизация эквивалентна минимизации </a:t>
                </a:r>
                <a:r>
                  <a:rPr lang="ru-RU" sz="1800" i="1" dirty="0">
                    <a:effectLst/>
                    <a:latin typeface="Aptos" panose="020B0004020202020204" pitchFamily="34" charset="0"/>
                    <a:ea typeface="Aptos" panose="020B0004020202020204" pitchFamily="34" charset="0"/>
                    <a:cs typeface="Times New Roman" panose="02020603050405020304" pitchFamily="18" charset="0"/>
                  </a:rPr>
                  <a:t>функции ошибки суммы квадратов </a:t>
                </a:r>
                <a:r>
                  <a:rPr lang="ru-RU" sz="1800" dirty="0">
                    <a:effectLst/>
                    <a:latin typeface="Aptos" panose="020B0004020202020204" pitchFamily="34" charset="0"/>
                    <a:ea typeface="Aptos" panose="020B0004020202020204" pitchFamily="34" charset="0"/>
                    <a:cs typeface="Times New Roman" panose="02020603050405020304" pitchFamily="18" charset="0"/>
                  </a:rPr>
                  <a:t>, как показано </a:t>
                </a:r>
                <a:r>
                  <a:rPr lang="ru-RU" sz="1800" dirty="0">
                    <a:latin typeface="Aptos" panose="020B0004020202020204" pitchFamily="34" charset="0"/>
                    <a:ea typeface="Aptos" panose="020B0004020202020204" pitchFamily="34" charset="0"/>
                    <a:cs typeface="Times New Roman" panose="02020603050405020304" pitchFamily="18" charset="0"/>
                  </a:rPr>
                  <a:t>в примере аппроксимации кривой полиномом. </a:t>
                </a:r>
                <a:r>
                  <a:rPr lang="ru-RU" sz="1800" dirty="0">
                    <a:effectLst/>
                    <a:latin typeface="Aptos" panose="020B0004020202020204" pitchFamily="34" charset="0"/>
                    <a:ea typeface="Aptos" panose="020B0004020202020204" pitchFamily="34" charset="0"/>
                    <a:cs typeface="Times New Roman" panose="02020603050405020304" pitchFamily="18" charset="0"/>
                  </a:rPr>
                  <a:t>Функция ошибки суммы квадратов возникла как следствие максимизации правдоподобия в предположении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гауссовского</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распределения шума.</a:t>
                </a:r>
              </a:p>
            </p:txBody>
          </p:sp>
        </mc:Choice>
        <mc:Fallback xmlns="">
          <p:sp>
            <p:nvSpPr>
              <p:cNvPr id="3" name="Объект 2">
                <a:extLst>
                  <a:ext uri="{FF2B5EF4-FFF2-40B4-BE49-F238E27FC236}">
                    <a16:creationId xmlns:a16="http://schemas.microsoft.com/office/drawing/2014/main" id="{A54A6F07-983D-2D49-9360-7AEFC31D17D9}"/>
                  </a:ext>
                </a:extLst>
              </p:cNvPr>
              <p:cNvSpPr>
                <a:spLocks noGrp="1" noRot="1" noChangeAspect="1" noMove="1" noResize="1" noEditPoints="1" noAdjustHandles="1" noChangeArrowheads="1" noChangeShapeType="1" noTextEdit="1"/>
              </p:cNvSpPr>
              <p:nvPr>
                <p:ph idx="1"/>
              </p:nvPr>
            </p:nvSpPr>
            <p:spPr>
              <a:xfrm>
                <a:off x="457200" y="1600200"/>
                <a:ext cx="8229600" cy="5113116"/>
              </a:xfrm>
              <a:blipFill>
                <a:blip r:embed="rId2"/>
                <a:stretch>
                  <a:fillRect l="-463" t="-496" b="-993"/>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E8FE321E-ECEB-D846-A1EE-D28572684209}"/>
              </a:ext>
            </a:extLst>
          </p:cNvPr>
          <p:cNvSpPr>
            <a:spLocks noGrp="1"/>
          </p:cNvSpPr>
          <p:nvPr>
            <p:ph type="sldNum" sz="quarter" idx="12"/>
          </p:nvPr>
        </p:nvSpPr>
        <p:spPr/>
        <p:txBody>
          <a:bodyPr/>
          <a:lstStyle/>
          <a:p>
            <a:fld id="{38237106-F2ED-405E-BC33-CC3CF426205F}" type="slidenum">
              <a:rPr lang="en-US" smtClean="0"/>
              <a:pPr/>
              <a:t>40</a:t>
            </a:fld>
            <a:endParaRPr lang="en-US"/>
          </a:p>
        </p:txBody>
      </p:sp>
    </p:spTree>
    <p:extLst>
      <p:ext uri="{BB962C8B-B14F-4D97-AF65-F5344CB8AC3E}">
        <p14:creationId xmlns:p14="http://schemas.microsoft.com/office/powerpoint/2010/main" val="1372765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ACA85BF3-C149-C748-B9F0-0D3E5AE439ED}"/>
                  </a:ext>
                </a:extLst>
              </p:cNvPr>
              <p:cNvSpPr>
                <a:spLocks noGrp="1"/>
              </p:cNvSpPr>
              <p:nvPr>
                <p:ph type="title"/>
              </p:nvPr>
            </p:nvSpPr>
            <p:spPr/>
            <p:txBody>
              <a:bodyPr/>
              <a:lstStyle/>
              <a:p>
                <a:r>
                  <a:rPr lang="ru-RU" dirty="0"/>
                  <a:t>Определение</a:t>
                </a:r>
                <a:r>
                  <a:rPr lang="en-US" dirty="0"/>
                  <a:t> </a:t>
                </a:r>
                <a14:m>
                  <m:oMath xmlns:m="http://schemas.openxmlformats.org/officeDocument/2006/math">
                    <m:r>
                      <a:rPr lang="ru-RU" sz="4400" i="1" smtClean="0">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dirty="0"/>
                  <a:t> </a:t>
                </a:r>
              </a:p>
            </p:txBody>
          </p:sp>
        </mc:Choice>
        <mc:Fallback xmlns="">
          <p:sp>
            <p:nvSpPr>
              <p:cNvPr id="2" name="Заголовок 1">
                <a:extLst>
                  <a:ext uri="{FF2B5EF4-FFF2-40B4-BE49-F238E27FC236}">
                    <a16:creationId xmlns:a16="http://schemas.microsoft.com/office/drawing/2014/main" id="{ACA85BF3-C149-C748-B9F0-0D3E5AE439ED}"/>
                  </a:ext>
                </a:extLst>
              </p:cNvPr>
              <p:cNvSpPr>
                <a:spLocks noGrp="1" noRot="1" noChangeAspect="1" noMove="1" noResize="1" noEditPoints="1" noAdjustHandles="1" noChangeArrowheads="1" noChangeShapeType="1" noTextEdit="1"/>
              </p:cNvSpPr>
              <p:nvPr>
                <p:ph type="title"/>
              </p:nvPr>
            </p:nvSpPr>
            <p:spPr>
              <a:blipFill>
                <a:blip r:embed="rId2"/>
                <a:stretch>
                  <a:fillRect b="-98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F1BF99D-C54B-C347-8BDB-56AE1EDC7B1A}"/>
                  </a:ext>
                </a:extLst>
              </p:cNvPr>
              <p:cNvSpPr>
                <a:spLocks noGrp="1"/>
              </p:cNvSpPr>
              <p:nvPr>
                <p:ph idx="1"/>
              </p:nvPr>
            </p:nvSpPr>
            <p:spPr>
              <a:xfrm>
                <a:off x="457200" y="1600200"/>
                <a:ext cx="8229600" cy="4983162"/>
              </a:xfrm>
            </p:spPr>
            <p:txBody>
              <a:bodyPr>
                <a:normAutofit fontScale="70000" lnSpcReduction="20000"/>
              </a:bodyPr>
              <a:lstStyle/>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Поскольку у нас есть вероятностная модель, мы можем использовать предсказательное распределение, которое дает распределение вероятностей по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а не простую точечную оценку.</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p>
                      </m:sSubSup>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Можно дополнительно ввести априорное распределение для коэффициентов полинома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чтобы сделать шаг к более байесовскому подходу.</a:t>
                </a:r>
                <a:endParaRPr lang="ru-RU" dirty="0"/>
              </a:p>
            </p:txBody>
          </p:sp>
        </mc:Choice>
        <mc:Fallback xmlns="">
          <p:sp>
            <p:nvSpPr>
              <p:cNvPr id="3" name="Объект 2">
                <a:extLst>
                  <a:ext uri="{FF2B5EF4-FFF2-40B4-BE49-F238E27FC236}">
                    <a16:creationId xmlns:a16="http://schemas.microsoft.com/office/drawing/2014/main" id="{6F1BF99D-C54B-C347-8BDB-56AE1EDC7B1A}"/>
                  </a:ext>
                </a:extLst>
              </p:cNvPr>
              <p:cNvSpPr>
                <a:spLocks noGrp="1" noRot="1" noChangeAspect="1" noMove="1" noResize="1" noEditPoints="1" noAdjustHandles="1" noChangeArrowheads="1" noChangeShapeType="1" noTextEdit="1"/>
              </p:cNvSpPr>
              <p:nvPr>
                <p:ph idx="1"/>
              </p:nvPr>
            </p:nvSpPr>
            <p:spPr>
              <a:xfrm>
                <a:off x="457200" y="1600200"/>
                <a:ext cx="8229600" cy="4983162"/>
              </a:xfrm>
              <a:blipFill>
                <a:blip r:embed="rId3"/>
                <a:stretch>
                  <a:fillRect l="-154" t="-356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7EBB573-C1C4-2B47-AECE-5E06F7F9E8D8}"/>
              </a:ext>
            </a:extLst>
          </p:cNvPr>
          <p:cNvSpPr>
            <a:spLocks noGrp="1"/>
          </p:cNvSpPr>
          <p:nvPr>
            <p:ph type="sldNum" sz="quarter" idx="12"/>
          </p:nvPr>
        </p:nvSpPr>
        <p:spPr/>
        <p:txBody>
          <a:bodyPr/>
          <a:lstStyle/>
          <a:p>
            <a:fld id="{38237106-F2ED-405E-BC33-CC3CF426205F}" type="slidenum">
              <a:rPr lang="en-US" smtClean="0"/>
              <a:pPr/>
              <a:t>41</a:t>
            </a:fld>
            <a:endParaRPr lang="en-US"/>
          </a:p>
        </p:txBody>
      </p:sp>
    </p:spTree>
    <p:extLst>
      <p:ext uri="{BB962C8B-B14F-4D97-AF65-F5344CB8AC3E}">
        <p14:creationId xmlns:p14="http://schemas.microsoft.com/office/powerpoint/2010/main" val="2907071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A33D07-71E7-384A-A138-DDDD46EDC9D5}"/>
              </a:ext>
            </a:extLst>
          </p:cNvPr>
          <p:cNvSpPr>
            <a:spLocks noGrp="1"/>
          </p:cNvSpPr>
          <p:nvPr>
            <p:ph type="title"/>
          </p:nvPr>
        </p:nvSpPr>
        <p:spPr/>
        <p:txBody>
          <a:bodyPr>
            <a:normAutofit fontScale="90000"/>
          </a:bodyPr>
          <a:lstStyle/>
          <a:p>
            <a:r>
              <a:rPr lang="ru-RU" dirty="0"/>
              <a:t>Априорное распределение для коэффициентов полинома 𝐰</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594A7ACE-FD0A-5F45-8D21-E2A5DF0DF892}"/>
                  </a:ext>
                </a:extLst>
              </p:cNvPr>
              <p:cNvSpPr>
                <a:spLocks noGrp="1"/>
              </p:cNvSpPr>
              <p:nvPr>
                <p:ph idx="1"/>
              </p:nvPr>
            </p:nvSpPr>
            <p:spPr>
              <a:xfrm>
                <a:off x="457200" y="1600200"/>
                <a:ext cx="8229600" cy="4892675"/>
              </a:xfrm>
            </p:spPr>
            <p:txBody>
              <a:bodyPr>
                <a:normAutofit fontScale="85000" lnSpcReduction="10000"/>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Рассмотрим, например,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гауссовское</a:t>
                </a:r>
                <a:r>
                  <a:rPr lang="ru-RU" sz="1800" dirty="0">
                    <a:effectLst/>
                    <a:latin typeface="Aptos" panose="020B0004020202020204" pitchFamily="34" charset="0"/>
                    <a:ea typeface="Aptos" panose="020B0004020202020204" pitchFamily="34" charset="0"/>
                    <a:cs typeface="Times New Roman" panose="02020603050405020304" pitchFamily="18" charset="0"/>
                  </a:rPr>
                  <a:t> априорное распределение вида</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den>
                              </m:f>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exp</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d>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точность многомерного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гауссовского</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распределения, 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порядок полинома, то есть размерность вектора параметров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Тогда из теоремы Байеса следует, что</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Следовательно, можно определить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err="1">
                    <a:effectLst/>
                    <a:latin typeface="Aptos" panose="020B0004020202020204" pitchFamily="34" charset="0"/>
                    <a:ea typeface="Aptos" panose="020B0004020202020204" pitchFamily="34" charset="0"/>
                    <a:cs typeface="Times New Roman" panose="02020603050405020304" pitchFamily="18" charset="0"/>
                  </a:rPr>
                  <a:t>максимизируя</a:t>
                </a:r>
                <a:r>
                  <a:rPr lang="ru-RU" sz="1800" dirty="0">
                    <a:effectLst/>
                    <a:latin typeface="Aptos" panose="020B0004020202020204" pitchFamily="34" charset="0"/>
                    <a:ea typeface="Aptos" panose="020B0004020202020204" pitchFamily="34" charset="0"/>
                    <a:cs typeface="Times New Roman" panose="02020603050405020304" pitchFamily="18" charset="0"/>
                  </a:rPr>
                  <a:t> апостериорное распределение. Этот метод известен как </a:t>
                </a:r>
                <a:r>
                  <a:rPr lang="ru-RU" sz="1800" i="1" dirty="0">
                    <a:effectLst/>
                    <a:latin typeface="Aptos" panose="020B0004020202020204" pitchFamily="34" charset="0"/>
                    <a:ea typeface="Aptos" panose="020B0004020202020204" pitchFamily="34" charset="0"/>
                    <a:cs typeface="Times New Roman" panose="02020603050405020304" pitchFamily="18" charset="0"/>
                  </a:rPr>
                  <a:t>метод максимального апостериорного распределения(</a:t>
                </a:r>
                <a:r>
                  <a:rPr lang="en-GB" sz="1800" dirty="0"/>
                  <a:t>MAP</a:t>
                </a:r>
                <a:r>
                  <a:rPr lang="ru-RU" sz="1800" i="1"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или MAP-вывод. Максимум апостериорного распределения определяется минимумом отрицательного логарифма от</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14:m>
                  <m:oMath xmlns:m="http://schemas.openxmlformats.org/officeDocument/2006/math">
                    <m:r>
                      <a:rPr lang="ru-RU" sz="1800" i="1">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b="1" i="1">
                            <a:latin typeface="Cambria Math" panose="02040503050406030204" pitchFamily="18" charset="0"/>
                            <a:ea typeface="Aptos" panose="020B0004020202020204" pitchFamily="34" charset="0"/>
                            <a:cs typeface="Times New Roman" panose="02020603050405020304" pitchFamily="18" charset="0"/>
                          </a:rPr>
                          <m:t>𝐰</m:t>
                        </m:r>
                      </m:e>
                      <m:e>
                        <m:r>
                          <a:rPr lang="ru-RU" sz="1800" i="1">
                            <a:latin typeface="Cambria Math" panose="02040503050406030204" pitchFamily="18" charset="0"/>
                            <a:ea typeface="Aptos" panose="020B0004020202020204" pitchFamily="34" charset="0"/>
                            <a:cs typeface="Times New Roman" panose="02020603050405020304" pitchFamily="18" charset="0"/>
                          </a:rPr>
                          <m:t>𝗑</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𝗍</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𝛼</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𝛽</m:t>
                        </m:r>
                      </m:e>
                    </m:d>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num>
                        <m:den>
                          <m:r>
                            <a:rPr lang="en-US"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en-US"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en-US" sz="1800">
                              <a:effectLst/>
                              <a:latin typeface="Cambria Math" panose="02040503050406030204" pitchFamily="18" charset="0"/>
                              <a:ea typeface="Aptos" panose="020B0004020202020204" pitchFamily="34" charset="0"/>
                              <a:cs typeface="Times New Roman" panose="02020603050405020304" pitchFamily="18" charset="0"/>
                            </a:rPr>
                            <m:t>)</m:t>
                          </m:r>
                        </m:e>
                        <m:sup>
                          <m:r>
                            <a:rPr lang="en-US"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en-US"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num>
                        <m:den>
                          <m:r>
                            <a:rPr lang="en-US" sz="1800" i="1">
                              <a:effectLst/>
                              <a:latin typeface="Cambria Math" panose="02040503050406030204" pitchFamily="18" charset="0"/>
                              <a:ea typeface="Aptos" panose="020B0004020202020204" pitchFamily="34" charset="0"/>
                              <a:cs typeface="Times New Roman" panose="02020603050405020304" pitchFamily="18" charset="0"/>
                            </a:rPr>
                            <m:t>2</m:t>
                          </m:r>
                        </m:den>
                      </m:f>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m:rPr>
                              <m:nor/>
                            </m:rPr>
                            <a:rPr lang="en-US"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Таким образом, мы видим, что максимизация апостериорного распределения эквивалентна минимизации </a:t>
                </a:r>
                <a:r>
                  <a:rPr lang="ru-RU" sz="1800" dirty="0" err="1">
                    <a:effectLst/>
                    <a:latin typeface="Aptos" panose="020B0004020202020204" pitchFamily="34" charset="0"/>
                    <a:ea typeface="Aptos" panose="020B0004020202020204" pitchFamily="34" charset="0"/>
                    <a:cs typeface="Times New Roman" panose="02020603050405020304" pitchFamily="18" charset="0"/>
                  </a:rPr>
                  <a:t>регуляризованной</a:t>
                </a:r>
                <a:r>
                  <a:rPr lang="ru-RU" sz="1800" dirty="0">
                    <a:effectLst/>
                    <a:latin typeface="Aptos" panose="020B0004020202020204" pitchFamily="34" charset="0"/>
                    <a:ea typeface="Aptos" panose="020B0004020202020204" pitchFamily="34" charset="0"/>
                    <a:cs typeface="Times New Roman" panose="02020603050405020304" pitchFamily="18" charset="0"/>
                  </a:rPr>
                  <a:t> суммы квадратов функции ошибок, встречающейся </a:t>
                </a:r>
                <a:r>
                  <a:rPr lang="ru-RU" sz="1800" dirty="0">
                    <a:latin typeface="Aptos" panose="020B0004020202020204" pitchFamily="34" charset="0"/>
                    <a:ea typeface="Aptos" panose="020B0004020202020204" pitchFamily="34" charset="0"/>
                    <a:cs typeface="Times New Roman" panose="02020603050405020304" pitchFamily="18" charset="0"/>
                  </a:rPr>
                  <a:t>при регуляризации, </a:t>
                </a:r>
                <a:r>
                  <a:rPr lang="ru-RU" sz="1800" dirty="0">
                    <a:effectLst/>
                    <a:latin typeface="Aptos" panose="020B0004020202020204" pitchFamily="34" charset="0"/>
                    <a:ea typeface="Aptos" panose="020B0004020202020204" pitchFamily="34" charset="0"/>
                    <a:cs typeface="Times New Roman" panose="02020603050405020304" pitchFamily="18" charset="0"/>
                  </a:rPr>
                  <a:t>где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endParaRPr lang="ru-RU" dirty="0"/>
              </a:p>
            </p:txBody>
          </p:sp>
        </mc:Choice>
        <mc:Fallback>
          <p:sp>
            <p:nvSpPr>
              <p:cNvPr id="3" name="Объект 2">
                <a:extLst>
                  <a:ext uri="{FF2B5EF4-FFF2-40B4-BE49-F238E27FC236}">
                    <a16:creationId xmlns:a16="http://schemas.microsoft.com/office/drawing/2014/main" id="{594A7ACE-FD0A-5F45-8D21-E2A5DF0DF892}"/>
                  </a:ext>
                </a:extLst>
              </p:cNvPr>
              <p:cNvSpPr>
                <a:spLocks noGrp="1" noRot="1" noChangeAspect="1" noMove="1" noResize="1" noEditPoints="1" noAdjustHandles="1" noChangeArrowheads="1" noChangeShapeType="1" noTextEdit="1"/>
              </p:cNvSpPr>
              <p:nvPr>
                <p:ph idx="1"/>
              </p:nvPr>
            </p:nvSpPr>
            <p:spPr>
              <a:xfrm>
                <a:off x="457200" y="1600200"/>
                <a:ext cx="8229600" cy="4892675"/>
              </a:xfrm>
              <a:blipFill>
                <a:blip r:embed="rId2"/>
                <a:stretch>
                  <a:fillRect l="-309" t="-1036" r="-309"/>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03E8A4F5-68B6-4248-B9C9-05B4EB8D0886}"/>
              </a:ext>
            </a:extLst>
          </p:cNvPr>
          <p:cNvSpPr>
            <a:spLocks noGrp="1"/>
          </p:cNvSpPr>
          <p:nvPr>
            <p:ph type="sldNum" sz="quarter" idx="12"/>
          </p:nvPr>
        </p:nvSpPr>
        <p:spPr/>
        <p:txBody>
          <a:bodyPr/>
          <a:lstStyle/>
          <a:p>
            <a:fld id="{38237106-F2ED-405E-BC33-CC3CF426205F}" type="slidenum">
              <a:rPr lang="en-US" smtClean="0"/>
              <a:pPr/>
              <a:t>42</a:t>
            </a:fld>
            <a:endParaRPr lang="en-US"/>
          </a:p>
        </p:txBody>
      </p:sp>
    </p:spTree>
    <p:extLst>
      <p:ext uri="{BB962C8B-B14F-4D97-AF65-F5344CB8AC3E}">
        <p14:creationId xmlns:p14="http://schemas.microsoft.com/office/powerpoint/2010/main" val="742897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C87ECB-625C-924F-9EC5-5E5223853AF0}"/>
              </a:ext>
            </a:extLst>
          </p:cNvPr>
          <p:cNvSpPr>
            <a:spLocks noGrp="1"/>
          </p:cNvSpPr>
          <p:nvPr>
            <p:ph type="title"/>
          </p:nvPr>
        </p:nvSpPr>
        <p:spPr/>
        <p:txBody>
          <a:bodyPr>
            <a:normAutofit fontScale="90000"/>
          </a:bodyPr>
          <a:lstStyle/>
          <a:p>
            <a:r>
              <a:rPr lang="ru-RU" dirty="0"/>
              <a:t>Байесовская аппроксимация кривой </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A9F07056-F7F9-9B47-89FB-68B85D2C8504}"/>
                  </a:ext>
                </a:extLst>
              </p:cNvPr>
              <p:cNvSpPr>
                <a:spLocks noGrp="1"/>
              </p:cNvSpPr>
              <p:nvPr>
                <p:ph idx="1"/>
              </p:nvPr>
            </p:nvSpPr>
            <p:spPr>
              <a:xfrm>
                <a:off x="457200" y="1219200"/>
                <a:ext cx="4556955" cy="549812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1800" b="0" i="1" smtClean="0">
                          <a:effectLst/>
                          <a:latin typeface="Cambria Math" panose="02040503050406030204" pitchFamily="18" charset="0"/>
                          <a:ea typeface="Aptos" panose="020B0004020202020204" pitchFamily="34" charset="0"/>
                          <a:cs typeface="Times New Roman" panose="02020603050405020304" pitchFamily="18" charset="0"/>
                        </a:rPr>
                        <m:t>𝑝</m:t>
                      </m:r>
                      <m:d>
                        <m:dPr>
                          <m:ctrlPr>
                            <a:rPr lang="en-US" sz="1800" b="0" i="1" smtClean="0">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b="1" i="0" smtClean="0">
                              <a:effectLst/>
                              <a:latin typeface="Cambria Math" panose="02040503050406030204" pitchFamily="18" charset="0"/>
                              <a:ea typeface="Aptos" panose="020B0004020202020204" pitchFamily="34" charset="0"/>
                              <a:cs typeface="Times New Roman" panose="02020603050405020304" pitchFamily="18" charset="0"/>
                            </a:rPr>
                            <m:t>𝐱</m:t>
                          </m:r>
                          <m:r>
                            <a:rPr lang="ru-RU" sz="1800" i="0">
                              <a:effectLst/>
                              <a:latin typeface="Cambria Math" panose="02040503050406030204" pitchFamily="18" charset="0"/>
                              <a:ea typeface="Aptos" panose="020B0004020202020204" pitchFamily="34" charset="0"/>
                              <a:cs typeface="Times New Roman" panose="02020603050405020304" pitchFamily="18" charset="0"/>
                            </a:rPr>
                            <m:t>,</m:t>
                          </m:r>
                          <m:r>
                            <a:rPr lang="en-US" sz="1800" b="1" i="0" smtClean="0">
                              <a:effectLst/>
                              <a:latin typeface="Cambria Math" panose="02040503050406030204" pitchFamily="18" charset="0"/>
                              <a:ea typeface="Aptos" panose="020B0004020202020204" pitchFamily="34" charset="0"/>
                              <a:cs typeface="Times New Roman" panose="02020603050405020304" pitchFamily="18" charset="0"/>
                            </a:rPr>
                            <m:t>𝐭</m:t>
                          </m:r>
                        </m:e>
                      </m:d>
                      <m:r>
                        <a:rPr lang="en-US" sz="1800" b="0" i="0" smtClean="0">
                          <a:effectLst/>
                          <a:latin typeface="Cambria Math" panose="02040503050406030204" pitchFamily="18" charset="0"/>
                          <a:ea typeface="Aptos" panose="020B0004020202020204" pitchFamily="34" charset="0"/>
                          <a:cs typeface="Times New Roman" panose="02020603050405020304" pitchFamily="18" charset="0"/>
                        </a:rPr>
                        <m:t>=</m:t>
                      </m:r>
                      <m:nary>
                        <m:naryPr>
                          <m:limLoc m:val="undOvr"/>
                          <m:subHide m:val="on"/>
                          <m:supHide m:val="on"/>
                          <m:ctrlPr>
                            <a:rPr lang="en-US" sz="1800" b="0" i="1" smtClean="0">
                              <a:effectLst/>
                              <a:latin typeface="Cambria Math" panose="02040503050406030204" pitchFamily="18" charset="0"/>
                              <a:cs typeface="Times New Roman" panose="02020603050405020304" pitchFamily="18" charset="0"/>
                            </a:rPr>
                          </m:ctrlPr>
                        </m:naryPr>
                        <m:sub/>
                        <m:sup/>
                        <m:e>
                          <m:r>
                            <a:rPr lang="en-US" sz="1800" b="0" i="1" smtClean="0">
                              <a:effectLst/>
                              <a:latin typeface="Cambria Math" panose="02040503050406030204" pitchFamily="18" charset="0"/>
                              <a:cs typeface="Times New Roman" panose="02020603050405020304" pitchFamily="18" charset="0"/>
                            </a:rPr>
                            <m:t>𝑝</m:t>
                          </m:r>
                          <m:d>
                            <m:dPr>
                              <m:ctrlPr>
                                <a:rPr lang="en-US"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i="1">
                                  <a:latin typeface="Cambria Math" panose="02040503050406030204" pitchFamily="18" charset="0"/>
                                  <a:ea typeface="Aptos" panose="020B0004020202020204" pitchFamily="34" charset="0"/>
                                  <a:cs typeface="Times New Roman" panose="02020603050405020304" pitchFamily="18" charset="0"/>
                                </a:rPr>
                                <m:t>𝑡</m:t>
                              </m:r>
                            </m:e>
                            <m:e>
                              <m:r>
                                <a:rPr lang="ru-RU" sz="1800" i="1">
                                  <a:latin typeface="Cambria Math" panose="02040503050406030204" pitchFamily="18" charset="0"/>
                                  <a:ea typeface="Aptos" panose="020B0004020202020204" pitchFamily="34" charset="0"/>
                                  <a:cs typeface="Times New Roman" panose="02020603050405020304" pitchFamily="18" charset="0"/>
                                </a:rPr>
                                <m:t>𝑥</m:t>
                              </m:r>
                              <m:r>
                                <a:rPr lang="ru-RU" sz="1800">
                                  <a:latin typeface="Cambria Math" panose="02040503050406030204" pitchFamily="18" charset="0"/>
                                  <a:ea typeface="Aptos" panose="020B0004020202020204" pitchFamily="34" charset="0"/>
                                  <a:cs typeface="Times New Roman" panose="02020603050405020304" pitchFamily="18" charset="0"/>
                                </a:rPr>
                                <m:t>,</m:t>
                              </m:r>
                              <m:r>
                                <a:rPr lang="en-US" sz="1800" b="1" i="0" smtClean="0">
                                  <a:latin typeface="Cambria Math" panose="02040503050406030204" pitchFamily="18" charset="0"/>
                                  <a:ea typeface="Aptos" panose="020B0004020202020204" pitchFamily="34" charset="0"/>
                                  <a:cs typeface="Times New Roman" panose="02020603050405020304" pitchFamily="18" charset="0"/>
                                </a:rPr>
                                <m:t>𝐰</m:t>
                              </m:r>
                            </m:e>
                          </m:d>
                          <m:r>
                            <a:rPr lang="en-US" sz="1800" i="1">
                              <a:latin typeface="Cambria Math" panose="02040503050406030204" pitchFamily="18" charset="0"/>
                              <a:ea typeface="Aptos" panose="020B0004020202020204" pitchFamily="34" charset="0"/>
                              <a:cs typeface="Times New Roman" panose="02020603050405020304" pitchFamily="18" charset="0"/>
                            </a:rPr>
                            <m:t>𝑝</m:t>
                          </m:r>
                          <m:d>
                            <m:dPr>
                              <m:ctrlPr>
                                <a:rPr lang="en-US" sz="1800" b="0" i="1" smtClean="0">
                                  <a:latin typeface="Cambria Math" panose="02040503050406030204" pitchFamily="18" charset="0"/>
                                  <a:ea typeface="Aptos" panose="020B0004020202020204" pitchFamily="34" charset="0"/>
                                  <a:cs typeface="Times New Roman" panose="02020603050405020304" pitchFamily="18" charset="0"/>
                                </a:rPr>
                              </m:ctrlPr>
                            </m:dPr>
                            <m:e>
                              <m:r>
                                <a:rPr lang="en-US" sz="1800" b="1" i="0" smtClean="0">
                                  <a:latin typeface="Cambria Math" panose="02040503050406030204" pitchFamily="18" charset="0"/>
                                  <a:ea typeface="Aptos" panose="020B0004020202020204" pitchFamily="34" charset="0"/>
                                  <a:cs typeface="Times New Roman" panose="02020603050405020304" pitchFamily="18" charset="0"/>
                                </a:rPr>
                                <m:t>𝐰</m:t>
                              </m:r>
                            </m:e>
                            <m:e>
                              <m:r>
                                <a:rPr lang="en-US" sz="1800" b="1" i="1">
                                  <a:latin typeface="Cambria Math" panose="02040503050406030204" pitchFamily="18" charset="0"/>
                                  <a:ea typeface="Aptos" panose="020B0004020202020204" pitchFamily="34" charset="0"/>
                                  <a:cs typeface="Times New Roman" panose="02020603050405020304" pitchFamily="18" charset="0"/>
                                </a:rPr>
                                <m:t>𝒙</m:t>
                              </m:r>
                              <m:r>
                                <a:rPr lang="ru-RU" sz="1800">
                                  <a:latin typeface="Cambria Math" panose="02040503050406030204" pitchFamily="18" charset="0"/>
                                  <a:ea typeface="Aptos" panose="020B0004020202020204" pitchFamily="34" charset="0"/>
                                  <a:cs typeface="Times New Roman" panose="02020603050405020304" pitchFamily="18" charset="0"/>
                                </a:rPr>
                                <m:t>,</m:t>
                              </m:r>
                              <m:r>
                                <a:rPr lang="en-US" sz="1800" b="1" i="1">
                                  <a:latin typeface="Cambria Math" panose="02040503050406030204" pitchFamily="18" charset="0"/>
                                  <a:ea typeface="Aptos" panose="020B0004020202020204" pitchFamily="34" charset="0"/>
                                  <a:cs typeface="Times New Roman" panose="02020603050405020304" pitchFamily="18" charset="0"/>
                                </a:rPr>
                                <m:t>𝒕</m:t>
                              </m:r>
                            </m:e>
                          </m:d>
                          <m:r>
                            <a:rPr lang="en-US" sz="1800" b="0" i="1" smtClean="0">
                              <a:latin typeface="Cambria Math" panose="02040503050406030204" pitchFamily="18" charset="0"/>
                              <a:ea typeface="Aptos" panose="020B0004020202020204" pitchFamily="34" charset="0"/>
                              <a:cs typeface="Times New Roman" panose="02020603050405020304" pitchFamily="18" charset="0"/>
                            </a:rPr>
                            <m:t>𝑑</m:t>
                          </m:r>
                          <m:r>
                            <a:rPr lang="en-US" sz="1800" b="1" i="0" smtClean="0">
                              <a:latin typeface="Cambria Math" panose="02040503050406030204" pitchFamily="18" charset="0"/>
                              <a:ea typeface="Aptos" panose="020B0004020202020204" pitchFamily="34" charset="0"/>
                              <a:cs typeface="Times New Roman" panose="02020603050405020304" pitchFamily="18" charset="0"/>
                            </a:rPr>
                            <m:t>𝐰</m:t>
                          </m:r>
                        </m:e>
                      </m:nary>
                    </m:oMath>
                  </m:oMathPara>
                </a14:m>
                <a:endParaRPr lang="ru-RU" dirty="0"/>
              </a:p>
              <a:p>
                <a:pPr marL="0" indent="0">
                  <a:buNone/>
                </a:pPr>
                <a:r>
                  <a:rPr lang="ru-RU" sz="1800" dirty="0">
                    <a:latin typeface="Fd261957-Identity-H"/>
                  </a:rPr>
                  <a:t>И</a:t>
                </a:r>
                <a:r>
                  <a:rPr lang="ru-RU" sz="1800" dirty="0">
                    <a:effectLst/>
                    <a:latin typeface="Fd261957-Identity-H"/>
                  </a:rPr>
                  <a:t>нтегрирование в данно</a:t>
                </a:r>
                <a:r>
                  <a:rPr lang="ru-RU" sz="1800" dirty="0">
                    <a:latin typeface="Fd261957-Identity-H"/>
                  </a:rPr>
                  <a:t>й </a:t>
                </a:r>
                <a:r>
                  <a:rPr lang="ru-RU" sz="1800" dirty="0">
                    <a:effectLst/>
                    <a:latin typeface="Fd261957-Identity-H"/>
                  </a:rPr>
                  <a:t>формуле можно выполнить аналитически, в результате чего прогностическое распределение принимает вид нормального распределения: </a:t>
                </a:r>
                <a:endParaRPr lang="en-US" sz="1800" dirty="0">
                  <a:effectLst/>
                  <a:latin typeface="Fd261957-Identity-H"/>
                </a:endParaRPr>
              </a:p>
              <a:p>
                <a:pPr marL="0" indent="0">
                  <a:buNone/>
                </a:pPr>
                <a:endParaRPr lang="ru-RU" sz="2000" dirty="0"/>
              </a:p>
              <a:p>
                <a:pPr marL="0" indent="0">
                  <a:buNone/>
                </a:pPr>
                <a14:m>
                  <m:oMathPara xmlns:m="http://schemas.openxmlformats.org/officeDocument/2006/math">
                    <m:oMathParaPr>
                      <m:jc m:val="centerGroup"/>
                    </m:oMathParaPr>
                    <m:oMath xmlns:m="http://schemas.openxmlformats.org/officeDocument/2006/math">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𝑝</m:t>
                      </m:r>
                      <m:d>
                        <m:dPr>
                          <m:ctrlP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ctrlPr>
                        </m:dPr>
                        <m:e>
                          <m:r>
                            <a:rPr lang="ru-RU" sz="2000" i="1">
                              <a:effectLst/>
                              <a:latin typeface="Cambria Math" panose="02040503050406030204" pitchFamily="18" charset="0"/>
                              <a:ea typeface="Aptos" panose="020B0004020202020204" pitchFamily="34" charset="0"/>
                              <a:cs typeface="Times New Roman" panose="02020603050405020304" pitchFamily="18" charset="0"/>
                            </a:rPr>
                            <m:t>𝑡</m:t>
                          </m:r>
                        </m:e>
                        <m:e>
                          <m:r>
                            <a:rPr lang="ru-RU" sz="2000" i="1">
                              <a:effectLst/>
                              <a:latin typeface="Cambria Math" panose="02040503050406030204" pitchFamily="18" charset="0"/>
                              <a:ea typeface="Aptos" panose="020B0004020202020204" pitchFamily="34" charset="0"/>
                              <a:cs typeface="Times New Roman" panose="02020603050405020304" pitchFamily="18" charset="0"/>
                            </a:rPr>
                            <m:t>𝑥</m:t>
                          </m:r>
                          <m:r>
                            <a:rPr lang="ru-RU" sz="2000">
                              <a:effectLst/>
                              <a:latin typeface="Cambria Math" panose="02040503050406030204" pitchFamily="18" charset="0"/>
                              <a:ea typeface="Aptos" panose="020B0004020202020204" pitchFamily="34" charset="0"/>
                              <a:cs typeface="Times New Roman" panose="02020603050405020304" pitchFamily="18" charset="0"/>
                            </a:rPr>
                            <m:t>,</m:t>
                          </m:r>
                          <m:r>
                            <a:rPr lang="en-US" sz="2000" b="1" i="0" smtClean="0">
                              <a:effectLst/>
                              <a:latin typeface="Cambria Math" panose="02040503050406030204" pitchFamily="18" charset="0"/>
                              <a:ea typeface="Aptos" panose="020B0004020202020204" pitchFamily="34" charset="0"/>
                              <a:cs typeface="Times New Roman" panose="02020603050405020304" pitchFamily="18" charset="0"/>
                            </a:rPr>
                            <m:t>𝐱</m:t>
                          </m:r>
                          <m:r>
                            <a:rPr lang="ru-RU" sz="2000" i="0">
                              <a:effectLst/>
                              <a:latin typeface="Cambria Math" panose="02040503050406030204" pitchFamily="18" charset="0"/>
                              <a:ea typeface="Aptos" panose="020B0004020202020204" pitchFamily="34" charset="0"/>
                              <a:cs typeface="Times New Roman" panose="02020603050405020304" pitchFamily="18" charset="0"/>
                            </a:rPr>
                            <m:t>,</m:t>
                          </m:r>
                          <m:r>
                            <a:rPr lang="en-US" sz="2000" b="1" i="0" smtClean="0">
                              <a:effectLst/>
                              <a:latin typeface="Cambria Math" panose="02040503050406030204" pitchFamily="18" charset="0"/>
                              <a:ea typeface="Aptos" panose="020B0004020202020204" pitchFamily="34" charset="0"/>
                              <a:cs typeface="Times New Roman" panose="02020603050405020304" pitchFamily="18" charset="0"/>
                            </a:rPr>
                            <m:t>𝐭</m:t>
                          </m:r>
                        </m:e>
                      </m:d>
                      <m:r>
                        <a:rPr lang="en-US" sz="2000" b="0" i="0" smtClean="0">
                          <a:effectLst/>
                          <a:latin typeface="Cambria Math" panose="02040503050406030204" pitchFamily="18" charset="0"/>
                          <a:ea typeface="Aptos" panose="020B0004020202020204" pitchFamily="34" charset="0"/>
                          <a:cs typeface="Times New Roman" panose="02020603050405020304" pitchFamily="18" charset="0"/>
                        </a:rPr>
                        <m:t>=</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𝑁</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𝑡</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𝑚</m:t>
                      </m:r>
                      <m:d>
                        <m:dPr>
                          <m:ctrlP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ctrlPr>
                        </m:dPr>
                        <m:e>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𝑥</m:t>
                          </m:r>
                        </m:e>
                      </m:d>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en-US" sz="2000" b="0" i="1" smtClean="0">
                              <a:effectLst/>
                              <a:latin typeface="Cambria Math" panose="02040503050406030204" pitchFamily="18" charset="0"/>
                              <a:cs typeface="Times New Roman" panose="02020603050405020304" pitchFamily="18" charset="0"/>
                            </a:rPr>
                          </m:ctrlPr>
                        </m:sSupPr>
                        <m:e>
                          <m:r>
                            <a:rPr lang="en-US" sz="2000" b="0" i="1" smtClean="0">
                              <a:effectLst/>
                              <a:latin typeface="Cambria Math" panose="02040503050406030204" pitchFamily="18" charset="0"/>
                              <a:cs typeface="Times New Roman" panose="02020603050405020304" pitchFamily="18" charset="0"/>
                            </a:rPr>
                            <m:t>𝑠</m:t>
                          </m:r>
                        </m:e>
                        <m:sup>
                          <m:r>
                            <a:rPr lang="en-US" sz="2000" b="0" i="1" smtClean="0">
                              <a:effectLst/>
                              <a:latin typeface="Cambria Math" panose="02040503050406030204" pitchFamily="18" charset="0"/>
                              <a:cs typeface="Times New Roman" panose="02020603050405020304" pitchFamily="18" charset="0"/>
                            </a:rPr>
                            <m:t>2</m:t>
                          </m:r>
                        </m:sup>
                      </m:sSup>
                      <m:d>
                        <m:dPr>
                          <m:ctrlPr>
                            <a:rPr lang="en-US" sz="2000" b="0" i="1" smtClean="0">
                              <a:effectLst/>
                              <a:latin typeface="Cambria Math" panose="02040503050406030204" pitchFamily="18" charset="0"/>
                              <a:cs typeface="Times New Roman" panose="02020603050405020304" pitchFamily="18" charset="0"/>
                            </a:rPr>
                          </m:ctrlPr>
                        </m:dPr>
                        <m:e>
                          <m:r>
                            <a:rPr lang="en-US" sz="2000" b="0" i="1" smtClean="0">
                              <a:effectLst/>
                              <a:latin typeface="Cambria Math" panose="02040503050406030204" pitchFamily="18" charset="0"/>
                              <a:cs typeface="Times New Roman" panose="02020603050405020304" pitchFamily="18" charset="0"/>
                            </a:rPr>
                            <m:t>𝑥</m:t>
                          </m:r>
                        </m:e>
                      </m:d>
                      <m:r>
                        <a:rPr lang="en-US" sz="2000" b="0" i="1" smtClean="0">
                          <a:effectLst/>
                          <a:latin typeface="Cambria Math" panose="02040503050406030204" pitchFamily="18" charset="0"/>
                          <a:cs typeface="Times New Roman" panose="02020603050405020304" pitchFamily="18" charset="0"/>
                        </a:rPr>
                        <m:t>)</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𝑇</m:t>
                          </m:r>
                        </m:sup>
                      </m:sSup>
                      <m:r>
                        <a:rPr lang="en-US" sz="2000" b="0" i="1" smtClean="0">
                          <a:latin typeface="Cambria Math" panose="02040503050406030204" pitchFamily="18" charset="0"/>
                          <a:ea typeface="Cambria Math" panose="02040503050406030204" pitchFamily="18" charset="0"/>
                        </a:rPr>
                        <m:t>𝑆</m:t>
                      </m:r>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𝑁</m:t>
                          </m:r>
                        </m:sup>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𝑛</m:t>
                              </m:r>
                            </m:sub>
                          </m:sSub>
                        </m:e>
                      </m:nary>
                    </m:oMath>
                  </m:oMathPara>
                </a14:m>
                <a:endParaRPr lang="en-US" sz="2000"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cs typeface="Times New Roman" panose="02020603050405020304" pitchFamily="18" charset="0"/>
                            </a:rPr>
                            <m:t>𝑠</m:t>
                          </m:r>
                        </m:e>
                        <m:sup>
                          <m:r>
                            <a:rPr lang="en-US" sz="2000" i="1">
                              <a:latin typeface="Cambria Math" panose="02040503050406030204" pitchFamily="18" charset="0"/>
                              <a:cs typeface="Times New Roman" panose="02020603050405020304" pitchFamily="18" charset="0"/>
                            </a:rPr>
                            <m:t>2</m:t>
                          </m:r>
                        </m:sup>
                      </m:sSup>
                      <m:d>
                        <m:dPr>
                          <m:ctrlPr>
                            <a:rPr lang="en-US" sz="2000" i="1">
                              <a:latin typeface="Cambria Math" panose="02040503050406030204" pitchFamily="18" charset="0"/>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𝑥</m:t>
                          </m:r>
                        </m:e>
                      </m:d>
                      <m:r>
                        <a:rPr lang="en-US" sz="2000" b="0" i="1" smtClean="0">
                          <a:latin typeface="Cambria Math" panose="02040503050406030204" pitchFamily="18" charset="0"/>
                          <a:cs typeface="Times New Roman" panose="02020603050405020304" pitchFamily="18" charset="0"/>
                        </a:rPr>
                        <m:t>=</m:t>
                      </m:r>
                      <m:sSup>
                        <m:sSupPr>
                          <m:ctrlPr>
                            <a:rPr lang="en-US" sz="2000" b="0" i="1" smtClean="0">
                              <a:latin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ea typeface="Cambria Math" panose="02040503050406030204" pitchFamily="18" charset="0"/>
                            </a:rPr>
                            <m:t>𝛽</m:t>
                          </m:r>
                        </m:e>
                        <m:sup>
                          <m:r>
                            <a:rPr lang="en-US" sz="2000" b="0" i="1" smtClean="0">
                              <a:latin typeface="Cambria Math" panose="02040503050406030204" pitchFamily="18" charset="0"/>
                              <a:cs typeface="Times New Roman" panose="02020603050405020304" pitchFamily="18" charset="0"/>
                            </a:rPr>
                            <m:t>−1</m:t>
                          </m:r>
                        </m:sup>
                      </m:sSup>
                      <m:r>
                        <a:rPr lang="en-US" sz="2000" b="0" i="1" smtClean="0">
                          <a:latin typeface="Cambria Math" panose="02040503050406030204" pitchFamily="18" charset="0"/>
                          <a:cs typeface="Times New Roman" panose="020206030504050203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𝑆</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sSup>
                        <m:sSupPr>
                          <m:ctrlPr>
                            <a:rPr lang="en-US" sz="2000" b="0" i="1" smtClean="0">
                              <a:effectLst/>
                              <a:latin typeface="Cambria Math" panose="02040503050406030204" pitchFamily="18" charset="0"/>
                              <a:cs typeface="Times New Roman" panose="02020603050405020304" pitchFamily="18" charset="0"/>
                            </a:rPr>
                          </m:ctrlPr>
                        </m:sSupPr>
                        <m:e>
                          <m:r>
                            <a:rPr lang="en-US" sz="2000" b="0" i="1" smtClean="0">
                              <a:effectLst/>
                              <a:latin typeface="Cambria Math" panose="02040503050406030204" pitchFamily="18" charset="0"/>
                              <a:cs typeface="Times New Roman" panose="02020603050405020304" pitchFamily="18" charset="0"/>
                            </a:rPr>
                            <m:t>𝑆</m:t>
                          </m:r>
                        </m:e>
                        <m:sup>
                          <m:r>
                            <a:rPr lang="en-US" sz="2000" b="0" i="1" smtClean="0">
                              <a:effectLst/>
                              <a:latin typeface="Cambria Math" panose="02040503050406030204" pitchFamily="18" charset="0"/>
                              <a:cs typeface="Times New Roman" panose="02020603050405020304" pitchFamily="18" charset="0"/>
                            </a:rPr>
                            <m:t>−1</m:t>
                          </m:r>
                        </m:sup>
                      </m:sSup>
                      <m:r>
                        <a:rPr lang="en-US" sz="2000" b="0" i="1" smtClean="0">
                          <a:effectLst/>
                          <a:latin typeface="Cambria Math" panose="02040503050406030204" pitchFamily="18" charset="0"/>
                          <a:cs typeface="Times New Roman" panose="02020603050405020304" pitchFamily="18" charset="0"/>
                        </a:rPr>
                        <m:t>=</m:t>
                      </m:r>
                      <m:r>
                        <a:rPr lang="en-US" sz="2000" b="0" i="1" smtClean="0">
                          <a:effectLst/>
                          <a:latin typeface="Cambria Math" panose="02040503050406030204" pitchFamily="18" charset="0"/>
                          <a:ea typeface="Cambria Math" panose="02040503050406030204" pitchFamily="18" charset="0"/>
                          <a:cs typeface="Times New Roman" panose="02020603050405020304" pitchFamily="18" charset="0"/>
                        </a:rPr>
                        <m:t>𝛼</m:t>
                      </m:r>
                      <m:r>
                        <a:rPr lang="en-US" sz="2000" b="1" i="0" smtClean="0">
                          <a:effectLst/>
                          <a:latin typeface="Cambria Math" panose="02040503050406030204" pitchFamily="18" charset="0"/>
                          <a:ea typeface="Cambria Math" panose="02040503050406030204" pitchFamily="18" charset="0"/>
                          <a:cs typeface="Times New Roman" panose="02020603050405020304" pitchFamily="18" charset="0"/>
                        </a:rPr>
                        <m:t>𝐈</m:t>
                      </m:r>
                      <m:r>
                        <a:rPr lang="en-US" sz="2000" b="1" i="0"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rPr>
                        <m:t>𝛽</m:t>
                      </m:r>
                      <m:nary>
                        <m:naryPr>
                          <m:chr m:val="∑"/>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𝑁</m:t>
                          </m:r>
                        </m:sup>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𝑇</m:t>
                              </m:r>
                            </m:sup>
                          </m:sSup>
                        </m:e>
                      </m:nary>
                    </m:oMath>
                  </m:oMathPara>
                </a14:m>
                <a:endParaRPr lang="en-US" sz="2000" b="1" dirty="0"/>
              </a:p>
              <a:p>
                <a:pPr marL="0" indent="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𝜙</m:t>
                      </m:r>
                      <m:d>
                        <m:dPr>
                          <m:ctrlPr>
                            <a:rPr lang="en-US" sz="200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𝑖</m:t>
                          </m:r>
                        </m:sup>
                      </m:s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𝑀</m:t>
                          </m:r>
                        </m:e>
                      </m:acc>
                      <m:r>
                        <a:rPr lang="en-US" sz="2000" b="0" i="1" smtClean="0">
                          <a:latin typeface="Cambria Math" panose="02040503050406030204" pitchFamily="18" charset="0"/>
                          <a:ea typeface="Cambria Math" panose="02040503050406030204" pitchFamily="18" charset="0"/>
                        </a:rPr>
                        <m:t>)</m:t>
                      </m:r>
                    </m:oMath>
                  </m:oMathPara>
                </a14:m>
                <a:endParaRPr lang="ru-RU" sz="2000" b="1" dirty="0"/>
              </a:p>
            </p:txBody>
          </p:sp>
        </mc:Choice>
        <mc:Fallback xmlns="">
          <p:sp>
            <p:nvSpPr>
              <p:cNvPr id="3" name="Объект 2">
                <a:extLst>
                  <a:ext uri="{FF2B5EF4-FFF2-40B4-BE49-F238E27FC236}">
                    <a16:creationId xmlns:a16="http://schemas.microsoft.com/office/drawing/2014/main" id="{A9F07056-F7F9-9B47-89FB-68B85D2C8504}"/>
                  </a:ext>
                </a:extLst>
              </p:cNvPr>
              <p:cNvSpPr>
                <a:spLocks noGrp="1" noRot="1" noChangeAspect="1" noMove="1" noResize="1" noEditPoints="1" noAdjustHandles="1" noChangeArrowheads="1" noChangeShapeType="1" noTextEdit="1"/>
              </p:cNvSpPr>
              <p:nvPr>
                <p:ph idx="1"/>
              </p:nvPr>
            </p:nvSpPr>
            <p:spPr>
              <a:xfrm>
                <a:off x="457200" y="1219200"/>
                <a:ext cx="4556955" cy="5498123"/>
              </a:xfrm>
              <a:blipFill>
                <a:blip r:embed="rId2"/>
                <a:stretch>
                  <a:fillRect l="-1111" t="-19861" r="-1111" b="-11778"/>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8295BF10-7C15-8E4F-82CC-8096D0EC6894}"/>
              </a:ext>
            </a:extLst>
          </p:cNvPr>
          <p:cNvSpPr>
            <a:spLocks noGrp="1"/>
          </p:cNvSpPr>
          <p:nvPr>
            <p:ph type="sldNum" sz="quarter" idx="12"/>
          </p:nvPr>
        </p:nvSpPr>
        <p:spPr/>
        <p:txBody>
          <a:bodyPr/>
          <a:lstStyle/>
          <a:p>
            <a:fld id="{38237106-F2ED-405E-BC33-CC3CF426205F}" type="slidenum">
              <a:rPr lang="en-US" smtClean="0"/>
              <a:pPr/>
              <a:t>43</a:t>
            </a:fld>
            <a:endParaRPr lang="en-US"/>
          </a:p>
        </p:txBody>
      </p:sp>
      <p:pic>
        <p:nvPicPr>
          <p:cNvPr id="5" name="Рисунок 4">
            <a:extLst>
              <a:ext uri="{FF2B5EF4-FFF2-40B4-BE49-F238E27FC236}">
                <a16:creationId xmlns:a16="http://schemas.microsoft.com/office/drawing/2014/main" id="{915A6EFB-3F50-C646-A671-A5E6435B4B92}"/>
              </a:ext>
            </a:extLst>
          </p:cNvPr>
          <p:cNvPicPr>
            <a:picLocks noChangeAspect="1"/>
          </p:cNvPicPr>
          <p:nvPr/>
        </p:nvPicPr>
        <p:blipFill>
          <a:blip r:embed="rId3"/>
          <a:stretch>
            <a:fillRect/>
          </a:stretch>
        </p:blipFill>
        <p:spPr>
          <a:xfrm>
            <a:off x="5014155" y="3566258"/>
            <a:ext cx="3672645" cy="2741552"/>
          </a:xfrm>
          <a:prstGeom prst="rect">
            <a:avLst/>
          </a:prstGeom>
        </p:spPr>
      </p:pic>
    </p:spTree>
    <p:extLst>
      <p:ext uri="{BB962C8B-B14F-4D97-AF65-F5344CB8AC3E}">
        <p14:creationId xmlns:p14="http://schemas.microsoft.com/office/powerpoint/2010/main" val="2536169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C475B6-B7C2-854C-99A4-FFF4AE5D3A15}"/>
              </a:ext>
            </a:extLst>
          </p:cNvPr>
          <p:cNvSpPr>
            <a:spLocks noGrp="1"/>
          </p:cNvSpPr>
          <p:nvPr>
            <p:ph type="title"/>
          </p:nvPr>
        </p:nvSpPr>
        <p:spPr/>
        <p:txBody>
          <a:bodyPr>
            <a:normAutofit/>
          </a:bodyPr>
          <a:lstStyle/>
          <a:p>
            <a:r>
              <a:rPr lang="ru-RU" dirty="0"/>
              <a:t>Выбор модели </a:t>
            </a:r>
          </a:p>
        </p:txBody>
      </p:sp>
      <p:graphicFrame>
        <p:nvGraphicFramePr>
          <p:cNvPr id="5" name="Объект 4">
            <a:extLst>
              <a:ext uri="{FF2B5EF4-FFF2-40B4-BE49-F238E27FC236}">
                <a16:creationId xmlns:a16="http://schemas.microsoft.com/office/drawing/2014/main" id="{358D9797-6D7E-F04D-90E1-41C1554A1757}"/>
              </a:ext>
            </a:extLst>
          </p:cNvPr>
          <p:cNvGraphicFramePr>
            <a:graphicFrameLocks noGrp="1"/>
          </p:cNvGraphicFramePr>
          <p:nvPr>
            <p:ph idx="1"/>
            <p:extLst>
              <p:ext uri="{D42A27DB-BD31-4B8C-83A1-F6EECF244321}">
                <p14:modId xmlns:p14="http://schemas.microsoft.com/office/powerpoint/2010/main" val="112861420"/>
              </p:ext>
            </p:extLst>
          </p:nvPr>
        </p:nvGraphicFramePr>
        <p:xfrm>
          <a:off x="457200" y="1210235"/>
          <a:ext cx="8229600" cy="5282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Номер слайда 3">
            <a:extLst>
              <a:ext uri="{FF2B5EF4-FFF2-40B4-BE49-F238E27FC236}">
                <a16:creationId xmlns:a16="http://schemas.microsoft.com/office/drawing/2014/main" id="{C3985BA7-E185-264F-802D-03DA64C9F078}"/>
              </a:ext>
            </a:extLst>
          </p:cNvPr>
          <p:cNvSpPr>
            <a:spLocks noGrp="1"/>
          </p:cNvSpPr>
          <p:nvPr>
            <p:ph type="sldNum" sz="quarter" idx="12"/>
          </p:nvPr>
        </p:nvSpPr>
        <p:spPr/>
        <p:txBody>
          <a:bodyPr/>
          <a:lstStyle/>
          <a:p>
            <a:fld id="{38237106-F2ED-405E-BC33-CC3CF426205F}" type="slidenum">
              <a:rPr lang="en-US" smtClean="0"/>
              <a:pPr/>
              <a:t>44</a:t>
            </a:fld>
            <a:endParaRPr lang="en-US"/>
          </a:p>
        </p:txBody>
      </p:sp>
    </p:spTree>
    <p:extLst>
      <p:ext uri="{BB962C8B-B14F-4D97-AF65-F5344CB8AC3E}">
        <p14:creationId xmlns:p14="http://schemas.microsoft.com/office/powerpoint/2010/main" val="1972169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3A53C0-3786-9F4F-9077-84B639A3D404}"/>
              </a:ext>
            </a:extLst>
          </p:cNvPr>
          <p:cNvSpPr>
            <a:spLocks noGrp="1"/>
          </p:cNvSpPr>
          <p:nvPr>
            <p:ph type="title"/>
          </p:nvPr>
        </p:nvSpPr>
        <p:spPr/>
        <p:txBody>
          <a:bodyPr/>
          <a:lstStyle/>
          <a:p>
            <a:r>
              <a:rPr lang="en" dirty="0"/>
              <a:t>No free lunch theorem</a:t>
            </a:r>
            <a:endParaRPr lang="ru-RU" dirty="0"/>
          </a:p>
        </p:txBody>
      </p:sp>
      <p:sp>
        <p:nvSpPr>
          <p:cNvPr id="3" name="Объект 2">
            <a:extLst>
              <a:ext uri="{FF2B5EF4-FFF2-40B4-BE49-F238E27FC236}">
                <a16:creationId xmlns:a16="http://schemas.microsoft.com/office/drawing/2014/main" id="{F03817DF-AA9D-494B-B19C-2D23B90C32BB}"/>
              </a:ext>
            </a:extLst>
          </p:cNvPr>
          <p:cNvSpPr>
            <a:spLocks noGrp="1"/>
          </p:cNvSpPr>
          <p:nvPr>
            <p:ph idx="1"/>
          </p:nvPr>
        </p:nvSpPr>
        <p:spPr/>
        <p:txBody>
          <a:bodyPr/>
          <a:lstStyle/>
          <a:p>
            <a:pPr marL="0" indent="0" algn="r">
              <a:buNone/>
            </a:pPr>
            <a:r>
              <a:rPr lang="ru-RU" sz="1800" i="1" dirty="0">
                <a:effectLst/>
                <a:latin typeface="PTSerif" panose="020A0603040505020204" pitchFamily="18" charset="0"/>
              </a:rPr>
              <a:t>Все модели неверны, но некоторые из них полезны</a:t>
            </a:r>
            <a:r>
              <a:rPr lang="ru-RU" sz="1800" dirty="0">
                <a:effectLst/>
                <a:latin typeface="PTSerif" panose="020A0603040505020204" pitchFamily="18" charset="0"/>
              </a:rPr>
              <a:t>. — Джордж Бокс </a:t>
            </a:r>
            <a:endParaRPr lang="ru-RU" dirty="0"/>
          </a:p>
          <a:p>
            <a:pPr marL="0" indent="0">
              <a:buNone/>
            </a:pPr>
            <a:endParaRPr lang="ru-RU" sz="1800" dirty="0">
              <a:effectLst/>
              <a:latin typeface="PTSerif" panose="020A0603040505020204" pitchFamily="18" charset="0"/>
            </a:endParaRPr>
          </a:p>
          <a:p>
            <a:pPr marL="0" indent="0">
              <a:buNone/>
            </a:pPr>
            <a:r>
              <a:rPr lang="ru-RU" sz="1800" dirty="0">
                <a:effectLst/>
                <a:latin typeface="PTSerif" panose="020A0603040505020204" pitchFamily="18" charset="0"/>
              </a:rPr>
              <a:t>В литературе описано множество самых разных моделей, поэтому естественно спросить, какая их них наилучшая. К сожалению, не существует одной модели, которая была бы оптимальна для всех задач, – иногда этот факт называют </a:t>
            </a:r>
            <a:r>
              <a:rPr lang="ru-RU" sz="1800" b="1" dirty="0">
                <a:effectLst/>
                <a:latin typeface="PTSerif" panose="020A0603040505020204" pitchFamily="18" charset="0"/>
              </a:rPr>
              <a:t>теоремой об отсутствии бесплатных завтраков</a:t>
            </a:r>
            <a:r>
              <a:rPr lang="en" sz="1800" dirty="0">
                <a:effectLst/>
                <a:latin typeface="PTSerif" panose="020A0603040505020204" pitchFamily="18" charset="0"/>
              </a:rPr>
              <a:t>. </a:t>
            </a:r>
            <a:r>
              <a:rPr lang="ru-RU" sz="1800" dirty="0">
                <a:effectLst/>
                <a:latin typeface="PTSerif" panose="020A0603040505020204" pitchFamily="18" charset="0"/>
              </a:rPr>
              <a:t>Причина в том, что набор допущений (иногда называемый </a:t>
            </a:r>
            <a:r>
              <a:rPr lang="ru-RU" sz="1800" b="1" dirty="0">
                <a:effectLst/>
                <a:latin typeface="PTSerif" panose="020A0603040505020204" pitchFamily="18" charset="0"/>
              </a:rPr>
              <a:t>индуктивным смещением</a:t>
            </a:r>
            <a:r>
              <a:rPr lang="ru-RU" sz="1800" dirty="0">
                <a:effectLst/>
                <a:latin typeface="PTSerif" panose="020A0603040505020204" pitchFamily="18" charset="0"/>
              </a:rPr>
              <a:t>), который хорошо работает в одной предметной области, может давать никуда не годные результаты в другой. При выборе подходящей модели лучше всего опираться на знание предметной области и (или) на метод проб и ошибок (т. е. применять такие способы выбора модели, как перекрестная проверка или байесовские методы. Поэтому так важно иметь в своем арсенале много моделей и алгоритмических методов. </a:t>
            </a:r>
            <a:endParaRPr lang="ru-RU" dirty="0"/>
          </a:p>
          <a:p>
            <a:endParaRPr lang="ru-RU" dirty="0"/>
          </a:p>
        </p:txBody>
      </p:sp>
      <p:sp>
        <p:nvSpPr>
          <p:cNvPr id="4" name="Номер слайда 3">
            <a:extLst>
              <a:ext uri="{FF2B5EF4-FFF2-40B4-BE49-F238E27FC236}">
                <a16:creationId xmlns:a16="http://schemas.microsoft.com/office/drawing/2014/main" id="{E6E76D0D-BC3B-8F46-A428-2A0A80812EF4}"/>
              </a:ext>
            </a:extLst>
          </p:cNvPr>
          <p:cNvSpPr>
            <a:spLocks noGrp="1"/>
          </p:cNvSpPr>
          <p:nvPr>
            <p:ph type="sldNum" sz="quarter" idx="12"/>
          </p:nvPr>
        </p:nvSpPr>
        <p:spPr/>
        <p:txBody>
          <a:bodyPr/>
          <a:lstStyle/>
          <a:p>
            <a:fld id="{38237106-F2ED-405E-BC33-CC3CF426205F}" type="slidenum">
              <a:rPr lang="en-US" smtClean="0"/>
              <a:pPr/>
              <a:t>45</a:t>
            </a:fld>
            <a:endParaRPr lang="en-US"/>
          </a:p>
        </p:txBody>
      </p:sp>
    </p:spTree>
    <p:extLst>
      <p:ext uri="{BB962C8B-B14F-4D97-AF65-F5344CB8AC3E}">
        <p14:creationId xmlns:p14="http://schemas.microsoft.com/office/powerpoint/2010/main" val="1297775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132544-B276-9243-B0CF-88F978C3F1EF}"/>
              </a:ext>
            </a:extLst>
          </p:cNvPr>
          <p:cNvSpPr>
            <a:spLocks noGrp="1"/>
          </p:cNvSpPr>
          <p:nvPr>
            <p:ph type="title"/>
          </p:nvPr>
        </p:nvSpPr>
        <p:spPr/>
        <p:txBody>
          <a:bodyPr/>
          <a:lstStyle/>
          <a:p>
            <a:r>
              <a:rPr lang="ru-RU" dirty="0"/>
              <a:t>Перекрёстная проверка</a:t>
            </a:r>
          </a:p>
        </p:txBody>
      </p:sp>
      <p:sp>
        <p:nvSpPr>
          <p:cNvPr id="3" name="Объект 2">
            <a:extLst>
              <a:ext uri="{FF2B5EF4-FFF2-40B4-BE49-F238E27FC236}">
                <a16:creationId xmlns:a16="http://schemas.microsoft.com/office/drawing/2014/main" id="{DF88D02B-1695-3743-A80D-8F323F48CFC2}"/>
              </a:ext>
            </a:extLst>
          </p:cNvPr>
          <p:cNvSpPr>
            <a:spLocks noGrp="1"/>
          </p:cNvSpPr>
          <p:nvPr>
            <p:ph idx="1"/>
          </p:nvPr>
        </p:nvSpPr>
        <p:spPr>
          <a:xfrm>
            <a:off x="457200" y="3429000"/>
            <a:ext cx="8229600" cy="2697163"/>
          </a:xfrm>
        </p:spPr>
        <p:txBody>
          <a:bodyPr>
            <a:normAutofit fontScale="92500" lnSpcReduction="20000"/>
          </a:bodyPr>
          <a:lstStyle/>
          <a:p>
            <a:r>
              <a:rPr lang="ru-RU" sz="1800" dirty="0">
                <a:effectLst/>
                <a:latin typeface="Fd467651-Identity-H"/>
              </a:rPr>
              <a:t>Метод </a:t>
            </a:r>
            <a:r>
              <a:rPr lang="en" sz="1800" i="1" dirty="0">
                <a:effectLst/>
                <a:latin typeface="Fd467651-Identity-H"/>
              </a:rPr>
              <a:t>S</a:t>
            </a:r>
            <a:r>
              <a:rPr lang="en" sz="1800" dirty="0">
                <a:effectLst/>
                <a:latin typeface="Fd467651-Identity-H"/>
              </a:rPr>
              <a:t>-</a:t>
            </a:r>
            <a:r>
              <a:rPr lang="ru-RU" sz="1800" dirty="0">
                <a:effectLst/>
                <a:latin typeface="Fd467651-Identity-H"/>
              </a:rPr>
              <a:t>групповой перекрестной проверки, проиллюстрированный здесь для случая </a:t>
            </a:r>
            <a:r>
              <a:rPr lang="en" sz="1800" i="1" dirty="0">
                <a:effectLst/>
                <a:latin typeface="Fd467651-Identity-H"/>
              </a:rPr>
              <a:t>S</a:t>
            </a:r>
            <a:r>
              <a:rPr lang="en" sz="1800" dirty="0">
                <a:effectLst/>
                <a:latin typeface="Fd467651-Identity-H"/>
              </a:rPr>
              <a:t> </a:t>
            </a:r>
            <a:r>
              <a:rPr lang="en" sz="1800" dirty="0">
                <a:effectLst/>
                <a:latin typeface="Fd2532549-Identity-H"/>
              </a:rPr>
              <a:t>= </a:t>
            </a:r>
            <a:r>
              <a:rPr lang="en" sz="1800" dirty="0">
                <a:effectLst/>
                <a:latin typeface="Fd2260317-Identity-H"/>
              </a:rPr>
              <a:t>4, </a:t>
            </a:r>
            <a:r>
              <a:rPr lang="ru-RU" sz="1800" dirty="0">
                <a:effectLst/>
                <a:latin typeface="Fd467651-Identity-H"/>
              </a:rPr>
              <a:t>включает в себя получение доступных данных </a:t>
            </a:r>
            <a:r>
              <a:rPr lang="ru-RU" sz="1800" dirty="0">
                <a:effectLst/>
                <a:latin typeface="Fd2558666-Identity-H"/>
              </a:rPr>
              <a:t>и </a:t>
            </a:r>
            <a:r>
              <a:rPr lang="ru-RU" sz="1800" dirty="0">
                <a:effectLst/>
                <a:latin typeface="Fd467651-Identity-H"/>
              </a:rPr>
              <a:t>разбиение их на </a:t>
            </a:r>
            <a:r>
              <a:rPr lang="en" sz="1800" i="1" dirty="0">
                <a:effectLst/>
                <a:latin typeface="Fd467651-Identity-H"/>
              </a:rPr>
              <a:t>S</a:t>
            </a:r>
            <a:r>
              <a:rPr lang="en" sz="1800" dirty="0">
                <a:effectLst/>
                <a:latin typeface="Fd467651-Identity-H"/>
              </a:rPr>
              <a:t> </a:t>
            </a:r>
            <a:r>
              <a:rPr lang="ru-RU" sz="1800" dirty="0">
                <a:effectLst/>
                <a:latin typeface="Fd467651-Identity-H"/>
              </a:rPr>
              <a:t>групп (в простейшем случае они имеют одинаковый размер). Затем </a:t>
            </a:r>
            <a:r>
              <a:rPr lang="en" sz="1800" i="1" dirty="0">
                <a:effectLst/>
                <a:latin typeface="Fd2561963-Identity-H"/>
              </a:rPr>
              <a:t>S</a:t>
            </a:r>
            <a:r>
              <a:rPr lang="en" sz="1800" dirty="0">
                <a:effectLst/>
                <a:latin typeface="Fd2561963-Identity-H"/>
              </a:rPr>
              <a:t> </a:t>
            </a:r>
            <a:r>
              <a:rPr lang="en" sz="1800" dirty="0">
                <a:effectLst/>
                <a:latin typeface="Fd2532549-Identity-H"/>
              </a:rPr>
              <a:t>- </a:t>
            </a:r>
            <a:r>
              <a:rPr lang="en" sz="1800" dirty="0">
                <a:effectLst/>
                <a:latin typeface="Fd2260317-Identity-H"/>
              </a:rPr>
              <a:t>1 </a:t>
            </a:r>
            <a:r>
              <a:rPr lang="ru-RU" sz="1800" dirty="0">
                <a:effectLst/>
                <a:latin typeface="Fd467651-Identity-H"/>
              </a:rPr>
              <a:t>групп используются для обучения набора моделей, а оценка точности осуществляется на оставшейся группе. После этого описанная процедура повторяется для всех возможных вариантов выбора </a:t>
            </a:r>
            <a:r>
              <a:rPr lang="en" sz="1800" i="1" dirty="0">
                <a:effectLst/>
                <a:latin typeface="Fd467651-Identity-H"/>
              </a:rPr>
              <a:t>S</a:t>
            </a:r>
            <a:r>
              <a:rPr lang="en" sz="1800" dirty="0">
                <a:effectLst/>
                <a:latin typeface="Fd467651-Identity-H"/>
              </a:rPr>
              <a:t> </a:t>
            </a:r>
            <a:r>
              <a:rPr lang="ru-RU" sz="1800" dirty="0">
                <a:effectLst/>
                <a:latin typeface="Fd467651-Identity-H"/>
              </a:rPr>
              <a:t>групп, обозначенных здесь красным цветом, а показатели точности, полученные</a:t>
            </a:r>
            <a:br>
              <a:rPr lang="ru-RU" sz="1800" dirty="0">
                <a:effectLst/>
                <a:latin typeface="Fd467651-Identity-H"/>
              </a:rPr>
            </a:br>
            <a:r>
              <a:rPr lang="ru-RU" sz="1800" dirty="0">
                <a:effectLst/>
                <a:latin typeface="Fd467651-Identity-H"/>
              </a:rPr>
              <a:t>в результате </a:t>
            </a:r>
            <a:r>
              <a:rPr lang="en" sz="1800" i="1" dirty="0">
                <a:effectLst/>
                <a:latin typeface="Fd467651-Identity-H"/>
              </a:rPr>
              <a:t>S</a:t>
            </a:r>
            <a:r>
              <a:rPr lang="en" sz="1800" dirty="0">
                <a:effectLst/>
                <a:latin typeface="Fd467651-Identity-H"/>
              </a:rPr>
              <a:t> </a:t>
            </a:r>
            <a:r>
              <a:rPr lang="ru-RU" sz="1800" dirty="0">
                <a:effectLst/>
                <a:latin typeface="Fd467651-Identity-H"/>
              </a:rPr>
              <a:t>сеансов обучения, усредняются </a:t>
            </a:r>
          </a:p>
          <a:p>
            <a:r>
              <a:rPr lang="ru-RU" sz="1800" dirty="0">
                <a:latin typeface="Fd467651-Identity-H"/>
              </a:rPr>
              <a:t>Если данных мало то можно взять </a:t>
            </a:r>
            <a:r>
              <a:rPr lang="en-US" sz="1800" i="1" dirty="0">
                <a:latin typeface="Fd467651-Identity-H"/>
              </a:rPr>
              <a:t>S</a:t>
            </a:r>
            <a:r>
              <a:rPr lang="en-US" sz="1800" dirty="0">
                <a:latin typeface="Fd467651-Identity-H"/>
              </a:rPr>
              <a:t>=</a:t>
            </a:r>
            <a:r>
              <a:rPr lang="en-US" sz="1800" i="1" dirty="0">
                <a:latin typeface="Fd467651-Identity-H"/>
              </a:rPr>
              <a:t>N</a:t>
            </a:r>
            <a:endParaRPr lang="ru-RU" sz="1800" i="1" dirty="0">
              <a:latin typeface="Fd467651-Identity-H"/>
            </a:endParaRPr>
          </a:p>
          <a:p>
            <a:r>
              <a:rPr lang="ru-RU" sz="1800" dirty="0">
                <a:latin typeface="Fd467651-Identity-H"/>
              </a:rPr>
              <a:t>Если параметров много, то </a:t>
            </a:r>
            <a:r>
              <a:rPr lang="ru-RU" sz="1800" dirty="0">
                <a:latin typeface="Fd261957-Identity-H"/>
              </a:rPr>
              <a:t>и</a:t>
            </a:r>
            <a:r>
              <a:rPr lang="ru-RU" sz="1800" dirty="0">
                <a:effectLst/>
                <a:latin typeface="Fd261957-Identity-H"/>
              </a:rPr>
              <a:t>зучение комбинаций таких параметров могло бы в худшем случае потребовать нескольких сеансов обучения, количество которых экспоненциально растет при увеличении количества парамет­ров. </a:t>
            </a:r>
            <a:endParaRPr lang="ru-RU" dirty="0"/>
          </a:p>
          <a:p>
            <a:endParaRPr lang="ru-RU" i="1" dirty="0"/>
          </a:p>
        </p:txBody>
      </p:sp>
      <p:sp>
        <p:nvSpPr>
          <p:cNvPr id="4" name="Номер слайда 3">
            <a:extLst>
              <a:ext uri="{FF2B5EF4-FFF2-40B4-BE49-F238E27FC236}">
                <a16:creationId xmlns:a16="http://schemas.microsoft.com/office/drawing/2014/main" id="{38C37DED-9220-B64C-8E72-A898EB214952}"/>
              </a:ext>
            </a:extLst>
          </p:cNvPr>
          <p:cNvSpPr>
            <a:spLocks noGrp="1"/>
          </p:cNvSpPr>
          <p:nvPr>
            <p:ph type="sldNum" sz="quarter" idx="12"/>
          </p:nvPr>
        </p:nvSpPr>
        <p:spPr/>
        <p:txBody>
          <a:bodyPr/>
          <a:lstStyle/>
          <a:p>
            <a:fld id="{38237106-F2ED-405E-BC33-CC3CF426205F}" type="slidenum">
              <a:rPr lang="en-US" smtClean="0"/>
              <a:pPr/>
              <a:t>46</a:t>
            </a:fld>
            <a:endParaRPr lang="en-US"/>
          </a:p>
        </p:txBody>
      </p:sp>
      <p:pic>
        <p:nvPicPr>
          <p:cNvPr id="5" name="Рисунок 4">
            <a:extLst>
              <a:ext uri="{FF2B5EF4-FFF2-40B4-BE49-F238E27FC236}">
                <a16:creationId xmlns:a16="http://schemas.microsoft.com/office/drawing/2014/main" id="{D0EBB6A0-60EC-C84E-9F8A-3922341D7820}"/>
              </a:ext>
            </a:extLst>
          </p:cNvPr>
          <p:cNvPicPr>
            <a:picLocks noChangeAspect="1"/>
          </p:cNvPicPr>
          <p:nvPr/>
        </p:nvPicPr>
        <p:blipFill>
          <a:blip r:embed="rId2"/>
          <a:stretch>
            <a:fillRect/>
          </a:stretch>
        </p:blipFill>
        <p:spPr>
          <a:xfrm>
            <a:off x="2916619" y="1417149"/>
            <a:ext cx="3310762" cy="1869342"/>
          </a:xfrm>
          <a:prstGeom prst="rect">
            <a:avLst/>
          </a:prstGeom>
        </p:spPr>
      </p:pic>
    </p:spTree>
    <p:extLst>
      <p:ext uri="{BB962C8B-B14F-4D97-AF65-F5344CB8AC3E}">
        <p14:creationId xmlns:p14="http://schemas.microsoft.com/office/powerpoint/2010/main" val="2333530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065ED5-5D8A-7049-A9DF-153C181795D2}"/>
              </a:ext>
            </a:extLst>
          </p:cNvPr>
          <p:cNvSpPr>
            <a:spLocks noGrp="1"/>
          </p:cNvSpPr>
          <p:nvPr>
            <p:ph type="title"/>
          </p:nvPr>
        </p:nvSpPr>
        <p:spPr/>
        <p:txBody>
          <a:bodyPr/>
          <a:lstStyle/>
          <a:p>
            <a:r>
              <a:rPr lang="ru-RU" dirty="0"/>
              <a:t>Штраф за сложность</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D4DA1240-001D-1E4B-8BE3-2F6D9B8B099B}"/>
                  </a:ext>
                </a:extLst>
              </p:cNvPr>
              <p:cNvSpPr>
                <a:spLocks noGrp="1"/>
              </p:cNvSpPr>
              <p:nvPr>
                <p:ph idx="1"/>
              </p:nvPr>
            </p:nvSpPr>
            <p:spPr/>
            <p:txBody>
              <a:bodyPr>
                <a:normAutofit/>
              </a:bodyPr>
              <a:lstStyle/>
              <a:p>
                <a:pPr marL="0" indent="0">
                  <a:buNone/>
                </a:pPr>
                <a:r>
                  <a:rPr lang="en-US" sz="1800" dirty="0" err="1">
                    <a:latin typeface="Fd2042035-Identity-H"/>
                  </a:rPr>
                  <a:t>И</a:t>
                </a:r>
                <a:r>
                  <a:rPr lang="ru-RU" sz="1800" dirty="0" err="1">
                    <a:effectLst/>
                    <a:latin typeface="Fd2042035-Identity-H"/>
                  </a:rPr>
                  <a:t>нформационный</a:t>
                </a:r>
                <a:r>
                  <a:rPr lang="ru-RU" sz="1800" dirty="0">
                    <a:effectLst/>
                    <a:latin typeface="Fd2042035-Identity-H"/>
                  </a:rPr>
                  <a:t> критерий </a:t>
                </a:r>
                <a:r>
                  <a:rPr lang="ru-RU" sz="1800" dirty="0" err="1">
                    <a:effectLst/>
                    <a:latin typeface="Fd2042035-Identity-H"/>
                  </a:rPr>
                  <a:t>Акаике</a:t>
                </a:r>
                <a:r>
                  <a:rPr lang="ru-RU" sz="1800" dirty="0">
                    <a:effectLst/>
                    <a:latin typeface="Fd2042035-Identity-H"/>
                  </a:rPr>
                  <a:t>, </a:t>
                </a:r>
                <a:r>
                  <a:rPr lang="ru-RU" sz="1800" dirty="0">
                    <a:effectLst/>
                    <a:latin typeface="Fd1161503-Identity-H"/>
                  </a:rPr>
                  <a:t>или </a:t>
                </a:r>
                <a:r>
                  <a:rPr lang="ru-RU" sz="1800" dirty="0">
                    <a:effectLst/>
                    <a:latin typeface="Fd1785535-Identity-H"/>
                  </a:rPr>
                  <a:t>(</a:t>
                </a:r>
                <a:r>
                  <a:rPr lang="en" sz="1800" dirty="0">
                    <a:effectLst/>
                    <a:latin typeface="Fd1785535-Identity-H"/>
                  </a:rPr>
                  <a:t>Akaike, </a:t>
                </a:r>
                <a:r>
                  <a:rPr lang="en" sz="1800" dirty="0">
                    <a:effectLst/>
                    <a:latin typeface="Fd261957-Identity-H"/>
                  </a:rPr>
                  <a:t>AIC</a:t>
                </a:r>
                <a:r>
                  <a:rPr lang="ru-RU" sz="1800" dirty="0">
                    <a:latin typeface="Fd261957-Identity-H"/>
                  </a:rPr>
                  <a:t>)</a:t>
                </a:r>
                <a:r>
                  <a:rPr lang="ru-RU" sz="1800" dirty="0">
                    <a:effectLst/>
                    <a:latin typeface="Fd261957-Identity-H"/>
                  </a:rPr>
                  <a:t>:</a:t>
                </a:r>
              </a:p>
              <a:p>
                <a:pPr marL="0" indent="0">
                  <a:buNone/>
                </a:pPr>
                <a:endParaRPr lang="ru-RU" sz="1800" dirty="0">
                  <a:effectLst/>
                  <a:latin typeface="Fd261957-Identity-H"/>
                </a:endParaRPr>
              </a:p>
              <a:p>
                <a:pPr marL="0" indent="0">
                  <a:buNone/>
                </a:pPr>
                <a14:m>
                  <m:oMathPara xmlns:m="http://schemas.openxmlformats.org/officeDocument/2006/math">
                    <m:oMathParaPr>
                      <m:jc m:val="centerGroup"/>
                    </m:oMathParaPr>
                    <m:oMath xmlns:m="http://schemas.openxmlformats.org/officeDocument/2006/math">
                      <m:func>
                        <m:funcPr>
                          <m:ctrlPr>
                            <a:rPr lang="en" sz="1800" i="1" smtClean="0">
                              <a:effectLst/>
                              <a:latin typeface="Cambria Math" panose="02040503050406030204" pitchFamily="18" charset="0"/>
                            </a:rPr>
                          </m:ctrlPr>
                        </m:funcPr>
                        <m:fName>
                          <m:r>
                            <m:rPr>
                              <m:sty m:val="p"/>
                            </m:rPr>
                            <a:rPr lang="en" sz="1800" i="0" smtClean="0">
                              <a:effectLst/>
                              <a:latin typeface="Cambria Math" panose="02040503050406030204" pitchFamily="18" charset="0"/>
                            </a:rPr>
                            <m:t>ln</m:t>
                          </m:r>
                        </m:fName>
                        <m:e>
                          <m:r>
                            <a:rPr lang="ru-RU" sz="1800" b="0" i="1" smtClean="0">
                              <a:effectLst/>
                              <a:latin typeface="Cambria Math" panose="02040503050406030204" pitchFamily="18" charset="0"/>
                            </a:rPr>
                            <m:t>𝑝</m:t>
                          </m:r>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𝐷</m:t>
                          </m:r>
                          <m:r>
                            <a:rPr lang="en-US" sz="1800" b="0" i="1" smtClean="0">
                              <a:effectLst/>
                              <a:latin typeface="Cambria Math" panose="02040503050406030204" pitchFamily="18" charset="0"/>
                            </a:rPr>
                            <m:t>|</m:t>
                          </m:r>
                          <m:sSub>
                            <m:sSubPr>
                              <m:ctrlPr>
                                <a:rPr lang="en-US" sz="1800" b="0" i="1" smtClean="0">
                                  <a:effectLst/>
                                  <a:latin typeface="Cambria Math" panose="02040503050406030204" pitchFamily="18" charset="0"/>
                                </a:rPr>
                              </m:ctrlPr>
                            </m:sSubPr>
                            <m:e>
                              <m:r>
                                <a:rPr lang="en-US" sz="1800" b="0" i="1" smtClean="0">
                                  <a:effectLst/>
                                  <a:latin typeface="Cambria Math" panose="02040503050406030204" pitchFamily="18" charset="0"/>
                                </a:rPr>
                                <m:t>𝑤</m:t>
                              </m:r>
                            </m:e>
                            <m:sub>
                              <m:r>
                                <a:rPr lang="en-US" sz="1800" b="0" i="1" smtClean="0">
                                  <a:effectLst/>
                                  <a:latin typeface="Cambria Math" panose="02040503050406030204" pitchFamily="18" charset="0"/>
                                </a:rPr>
                                <m:t>𝑀𝐿</m:t>
                              </m:r>
                            </m:sub>
                          </m:sSub>
                          <m:r>
                            <a:rPr lang="en-US" sz="1800" b="0" i="1" smtClean="0">
                              <a:effectLst/>
                              <a:latin typeface="Cambria Math" panose="02040503050406030204" pitchFamily="18" charset="0"/>
                            </a:rPr>
                            <m:t>)</m:t>
                          </m:r>
                        </m:e>
                      </m:func>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𝑀</m:t>
                      </m:r>
                    </m:oMath>
                  </m:oMathPara>
                </a14:m>
                <a:endParaRPr lang="ru-RU" sz="1800" dirty="0">
                  <a:effectLst/>
                  <a:latin typeface="Fd261957-Identity-H"/>
                </a:endParaRPr>
              </a:p>
              <a:p>
                <a:pPr marL="0" indent="0">
                  <a:buNone/>
                </a:pPr>
                <a14:m>
                  <m:oMath xmlns:m="http://schemas.openxmlformats.org/officeDocument/2006/math">
                    <m:func>
                      <m:funcPr>
                        <m:ctrlPr>
                          <a:rPr lang="en" sz="1800" i="1" smtClean="0">
                            <a:effectLst/>
                            <a:latin typeface="Cambria Math" panose="02040503050406030204" pitchFamily="18" charset="0"/>
                          </a:rPr>
                        </m:ctrlPr>
                      </m:funcPr>
                      <m:fName>
                        <m:r>
                          <m:rPr>
                            <m:sty m:val="p"/>
                          </m:rPr>
                          <a:rPr lang="en" sz="1800" i="0" smtClean="0">
                            <a:effectLst/>
                            <a:latin typeface="Cambria Math" panose="02040503050406030204" pitchFamily="18" charset="0"/>
                          </a:rPr>
                          <m:t>ln</m:t>
                        </m:r>
                      </m:fName>
                      <m:e>
                        <m:r>
                          <a:rPr lang="ru-RU" sz="1800" b="0" i="1" smtClean="0">
                            <a:effectLst/>
                            <a:latin typeface="Cambria Math" panose="02040503050406030204" pitchFamily="18" charset="0"/>
                          </a:rPr>
                          <m:t>𝑝</m:t>
                        </m:r>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𝐷</m:t>
                        </m:r>
                        <m:r>
                          <a:rPr lang="en-US" sz="1800" b="0" i="1" smtClean="0">
                            <a:effectLst/>
                            <a:latin typeface="Cambria Math" panose="02040503050406030204" pitchFamily="18" charset="0"/>
                          </a:rPr>
                          <m:t>|</m:t>
                        </m:r>
                        <m:sSub>
                          <m:sSubPr>
                            <m:ctrlPr>
                              <a:rPr lang="en-US" sz="1800" b="0" i="1" smtClean="0">
                                <a:effectLst/>
                                <a:latin typeface="Cambria Math" panose="02040503050406030204" pitchFamily="18" charset="0"/>
                              </a:rPr>
                            </m:ctrlPr>
                          </m:sSubPr>
                          <m:e>
                            <m:r>
                              <a:rPr lang="en-US" sz="1800" b="0" i="1" smtClean="0">
                                <a:effectLst/>
                                <a:latin typeface="Cambria Math" panose="02040503050406030204" pitchFamily="18" charset="0"/>
                              </a:rPr>
                              <m:t>𝑤</m:t>
                            </m:r>
                          </m:e>
                          <m:sub>
                            <m:r>
                              <a:rPr lang="en-US" sz="1800" b="0" i="1" smtClean="0">
                                <a:effectLst/>
                                <a:latin typeface="Cambria Math" panose="02040503050406030204" pitchFamily="18" charset="0"/>
                              </a:rPr>
                              <m:t>𝑀𝐿</m:t>
                            </m:r>
                          </m:sub>
                        </m:sSub>
                        <m:r>
                          <a:rPr lang="en-US" sz="1800" b="0" i="1" smtClean="0">
                            <a:effectLst/>
                            <a:latin typeface="Cambria Math" panose="02040503050406030204" pitchFamily="18" charset="0"/>
                          </a:rPr>
                          <m:t>)</m:t>
                        </m:r>
                      </m:e>
                    </m:func>
                  </m:oMath>
                </a14:m>
                <a:r>
                  <a:rPr lang="ru-RU" sz="1800" dirty="0">
                    <a:effectLst/>
                    <a:latin typeface="Fd261957-Identity-H"/>
                  </a:rPr>
                  <a:t> - максимум логарифмической функции правдоподобия.</a:t>
                </a:r>
              </a:p>
              <a:p>
                <a:pPr marL="0" indent="0">
                  <a:buNone/>
                </a:pPr>
                <a14:m>
                  <m:oMath xmlns:m="http://schemas.openxmlformats.org/officeDocument/2006/math">
                    <m:r>
                      <a:rPr lang="en-US" sz="1800" b="0" i="1" smtClean="0">
                        <a:effectLst/>
                        <a:latin typeface="Cambria Math" panose="02040503050406030204" pitchFamily="18" charset="0"/>
                      </a:rPr>
                      <m:t>𝑀</m:t>
                    </m:r>
                  </m:oMath>
                </a14:m>
                <a:r>
                  <a:rPr lang="ru-RU" sz="1800" dirty="0">
                    <a:effectLst/>
                    <a:latin typeface="Fd261957-Identity-H"/>
                  </a:rPr>
                  <a:t> – число параметров модели. </a:t>
                </a:r>
              </a:p>
              <a:p>
                <a:pPr marL="0" indent="0">
                  <a:buNone/>
                </a:pPr>
                <a:r>
                  <a:rPr lang="ru-RU" sz="1800" dirty="0">
                    <a:effectLst/>
                    <a:latin typeface="Fd261957-Identity-H"/>
                  </a:rPr>
                  <a:t>Однако такие критерии не учитывают неопределенность в параметрах модели, и на практике они, как правило, пред­почитают слишком простые модели.</a:t>
                </a:r>
                <a:endParaRPr lang="ru-RU" dirty="0"/>
              </a:p>
            </p:txBody>
          </p:sp>
        </mc:Choice>
        <mc:Fallback>
          <p:sp>
            <p:nvSpPr>
              <p:cNvPr id="3" name="Объект 2">
                <a:extLst>
                  <a:ext uri="{FF2B5EF4-FFF2-40B4-BE49-F238E27FC236}">
                    <a16:creationId xmlns:a16="http://schemas.microsoft.com/office/drawing/2014/main" id="{D4DA1240-001D-1E4B-8BE3-2F6D9B8B099B}"/>
                  </a:ext>
                </a:extLst>
              </p:cNvPr>
              <p:cNvSpPr>
                <a:spLocks noGrp="1" noRot="1" noChangeAspect="1" noMove="1" noResize="1" noEditPoints="1" noAdjustHandles="1" noChangeArrowheads="1" noChangeShapeType="1" noTextEdit="1"/>
              </p:cNvSpPr>
              <p:nvPr>
                <p:ph idx="1"/>
              </p:nvPr>
            </p:nvSpPr>
            <p:spPr>
              <a:blipFill>
                <a:blip r:embed="rId2"/>
                <a:stretch>
                  <a:fillRect l="-617" t="-840" r="-154"/>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3D276C8-6FD7-2F45-B54A-1FEB950641BC}"/>
              </a:ext>
            </a:extLst>
          </p:cNvPr>
          <p:cNvSpPr>
            <a:spLocks noGrp="1"/>
          </p:cNvSpPr>
          <p:nvPr>
            <p:ph type="sldNum" sz="quarter" idx="12"/>
          </p:nvPr>
        </p:nvSpPr>
        <p:spPr/>
        <p:txBody>
          <a:bodyPr/>
          <a:lstStyle/>
          <a:p>
            <a:fld id="{38237106-F2ED-405E-BC33-CC3CF426205F}" type="slidenum">
              <a:rPr lang="en-US" smtClean="0"/>
              <a:pPr/>
              <a:t>47</a:t>
            </a:fld>
            <a:endParaRPr lang="en-US"/>
          </a:p>
        </p:txBody>
      </p:sp>
    </p:spTree>
    <p:extLst>
      <p:ext uri="{BB962C8B-B14F-4D97-AF65-F5344CB8AC3E}">
        <p14:creationId xmlns:p14="http://schemas.microsoft.com/office/powerpoint/2010/main" val="2828495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C882E0-CCBD-4B47-B0A2-EEFF77911DF4}"/>
              </a:ext>
            </a:extLst>
          </p:cNvPr>
          <p:cNvSpPr>
            <a:spLocks noGrp="1"/>
          </p:cNvSpPr>
          <p:nvPr>
            <p:ph type="title"/>
          </p:nvPr>
        </p:nvSpPr>
        <p:spPr/>
        <p:txBody>
          <a:bodyPr/>
          <a:lstStyle/>
          <a:p>
            <a:r>
              <a:rPr lang="ru-RU" dirty="0"/>
              <a:t>Пример выбора модели</a:t>
            </a:r>
          </a:p>
        </p:txBody>
      </p:sp>
      <p:pic>
        <p:nvPicPr>
          <p:cNvPr id="6" name="Объект 5">
            <a:extLst>
              <a:ext uri="{FF2B5EF4-FFF2-40B4-BE49-F238E27FC236}">
                <a16:creationId xmlns:a16="http://schemas.microsoft.com/office/drawing/2014/main" id="{97203434-156E-0C43-A9D7-6C6364453A17}"/>
              </a:ext>
            </a:extLst>
          </p:cNvPr>
          <p:cNvPicPr>
            <a:picLocks noGrp="1" noChangeAspect="1"/>
          </p:cNvPicPr>
          <p:nvPr>
            <p:ph idx="1"/>
          </p:nvPr>
        </p:nvPicPr>
        <p:blipFill>
          <a:blip r:embed="rId2"/>
          <a:stretch>
            <a:fillRect/>
          </a:stretch>
        </p:blipFill>
        <p:spPr>
          <a:xfrm>
            <a:off x="1673383" y="1600200"/>
            <a:ext cx="5797234" cy="4525963"/>
          </a:xfrm>
          <a:prstGeom prst="rect">
            <a:avLst/>
          </a:prstGeom>
        </p:spPr>
      </p:pic>
      <p:sp>
        <p:nvSpPr>
          <p:cNvPr id="4" name="Номер слайда 3">
            <a:extLst>
              <a:ext uri="{FF2B5EF4-FFF2-40B4-BE49-F238E27FC236}">
                <a16:creationId xmlns:a16="http://schemas.microsoft.com/office/drawing/2014/main" id="{321F93C0-A61B-3E48-9C3B-7363E2904C36}"/>
              </a:ext>
            </a:extLst>
          </p:cNvPr>
          <p:cNvSpPr>
            <a:spLocks noGrp="1"/>
          </p:cNvSpPr>
          <p:nvPr>
            <p:ph type="sldNum" sz="quarter" idx="12"/>
          </p:nvPr>
        </p:nvSpPr>
        <p:spPr/>
        <p:txBody>
          <a:bodyPr/>
          <a:lstStyle/>
          <a:p>
            <a:fld id="{38237106-F2ED-405E-BC33-CC3CF426205F}" type="slidenum">
              <a:rPr lang="en-US" smtClean="0"/>
              <a:pPr/>
              <a:t>48</a:t>
            </a:fld>
            <a:endParaRPr lang="en-US"/>
          </a:p>
        </p:txBody>
      </p:sp>
    </p:spTree>
    <p:extLst>
      <p:ext uri="{BB962C8B-B14F-4D97-AF65-F5344CB8AC3E}">
        <p14:creationId xmlns:p14="http://schemas.microsoft.com/office/powerpoint/2010/main" val="3011921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218D04-10E9-0C4B-A0AF-5F2FEAFA287C}"/>
              </a:ext>
            </a:extLst>
          </p:cNvPr>
          <p:cNvSpPr>
            <a:spLocks noGrp="1"/>
          </p:cNvSpPr>
          <p:nvPr>
            <p:ph type="title"/>
          </p:nvPr>
        </p:nvSpPr>
        <p:spPr/>
        <p:txBody>
          <a:bodyPr/>
          <a:lstStyle/>
          <a:p>
            <a:r>
              <a:rPr lang="ru-RU" dirty="0"/>
              <a:t>Пример выбора модели</a:t>
            </a:r>
          </a:p>
        </p:txBody>
      </p:sp>
      <p:pic>
        <p:nvPicPr>
          <p:cNvPr id="5" name="Объект 4">
            <a:extLst>
              <a:ext uri="{FF2B5EF4-FFF2-40B4-BE49-F238E27FC236}">
                <a16:creationId xmlns:a16="http://schemas.microsoft.com/office/drawing/2014/main" id="{42805D12-5B59-0A41-A50F-DFA3898F7BE5}"/>
              </a:ext>
            </a:extLst>
          </p:cNvPr>
          <p:cNvPicPr>
            <a:picLocks noGrp="1" noChangeAspect="1"/>
          </p:cNvPicPr>
          <p:nvPr>
            <p:ph idx="1"/>
          </p:nvPr>
        </p:nvPicPr>
        <p:blipFill>
          <a:blip r:embed="rId2"/>
          <a:stretch>
            <a:fillRect/>
          </a:stretch>
        </p:blipFill>
        <p:spPr>
          <a:xfrm>
            <a:off x="902380" y="1600200"/>
            <a:ext cx="7339240" cy="4525963"/>
          </a:xfrm>
          <a:prstGeom prst="rect">
            <a:avLst/>
          </a:prstGeom>
        </p:spPr>
      </p:pic>
      <p:sp>
        <p:nvSpPr>
          <p:cNvPr id="4" name="Номер слайда 3">
            <a:extLst>
              <a:ext uri="{FF2B5EF4-FFF2-40B4-BE49-F238E27FC236}">
                <a16:creationId xmlns:a16="http://schemas.microsoft.com/office/drawing/2014/main" id="{C7FB06B8-049B-484F-BC15-1D736061310A}"/>
              </a:ext>
            </a:extLst>
          </p:cNvPr>
          <p:cNvSpPr>
            <a:spLocks noGrp="1"/>
          </p:cNvSpPr>
          <p:nvPr>
            <p:ph type="sldNum" sz="quarter" idx="12"/>
          </p:nvPr>
        </p:nvSpPr>
        <p:spPr/>
        <p:txBody>
          <a:bodyPr/>
          <a:lstStyle/>
          <a:p>
            <a:fld id="{38237106-F2ED-405E-BC33-CC3CF426205F}" type="slidenum">
              <a:rPr lang="en-US" smtClean="0"/>
              <a:pPr/>
              <a:t>49</a:t>
            </a:fld>
            <a:endParaRPr lang="en-US"/>
          </a:p>
        </p:txBody>
      </p:sp>
    </p:spTree>
    <p:extLst>
      <p:ext uri="{BB962C8B-B14F-4D97-AF65-F5344CB8AC3E}">
        <p14:creationId xmlns:p14="http://schemas.microsoft.com/office/powerpoint/2010/main" val="2621569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9D9C7F-4EBF-F04D-86EF-3F463D76D517}"/>
              </a:ext>
            </a:extLst>
          </p:cNvPr>
          <p:cNvSpPr>
            <a:spLocks noGrp="1"/>
          </p:cNvSpPr>
          <p:nvPr>
            <p:ph type="title"/>
          </p:nvPr>
        </p:nvSpPr>
        <p:spPr/>
        <p:txBody>
          <a:bodyPr/>
          <a:lstStyle/>
          <a:p>
            <a:r>
              <a:rPr lang="ru-RU" dirty="0"/>
              <a:t>Машинное обучение. Определение</a:t>
            </a:r>
          </a:p>
        </p:txBody>
      </p:sp>
      <p:graphicFrame>
        <p:nvGraphicFramePr>
          <p:cNvPr id="4" name="Объект 3">
            <a:extLst>
              <a:ext uri="{FF2B5EF4-FFF2-40B4-BE49-F238E27FC236}">
                <a16:creationId xmlns:a16="http://schemas.microsoft.com/office/drawing/2014/main" id="{7A063502-9465-F44C-8874-66712875CB8A}"/>
              </a:ext>
            </a:extLst>
          </p:cNvPr>
          <p:cNvGraphicFramePr>
            <a:graphicFrameLocks noGrp="1"/>
          </p:cNvGraphicFramePr>
          <p:nvPr>
            <p:ph idx="1"/>
            <p:extLst>
              <p:ext uri="{D42A27DB-BD31-4B8C-83A1-F6EECF244321}">
                <p14:modId xmlns:p14="http://schemas.microsoft.com/office/powerpoint/2010/main" val="23601269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8451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FBCD1B-D52B-D249-A9CC-D6D450950B63}"/>
              </a:ext>
            </a:extLst>
          </p:cNvPr>
          <p:cNvSpPr>
            <a:spLocks noGrp="1"/>
          </p:cNvSpPr>
          <p:nvPr>
            <p:ph type="title"/>
          </p:nvPr>
        </p:nvSpPr>
        <p:spPr/>
        <p:txBody>
          <a:bodyPr/>
          <a:lstStyle/>
          <a:p>
            <a:r>
              <a:rPr lang="ru-RU" dirty="0"/>
              <a:t>Пример выбора модели</a:t>
            </a:r>
          </a:p>
        </p:txBody>
      </p:sp>
      <p:pic>
        <p:nvPicPr>
          <p:cNvPr id="5" name="Объект 4">
            <a:extLst>
              <a:ext uri="{FF2B5EF4-FFF2-40B4-BE49-F238E27FC236}">
                <a16:creationId xmlns:a16="http://schemas.microsoft.com/office/drawing/2014/main" id="{36782648-E42B-3A43-8C39-F7170A66D733}"/>
              </a:ext>
            </a:extLst>
          </p:cNvPr>
          <p:cNvPicPr>
            <a:picLocks noGrp="1" noChangeAspect="1"/>
          </p:cNvPicPr>
          <p:nvPr>
            <p:ph idx="1"/>
          </p:nvPr>
        </p:nvPicPr>
        <p:blipFill>
          <a:blip r:embed="rId2"/>
          <a:stretch>
            <a:fillRect/>
          </a:stretch>
        </p:blipFill>
        <p:spPr>
          <a:xfrm>
            <a:off x="515815" y="1325562"/>
            <a:ext cx="7635037" cy="5257800"/>
          </a:xfrm>
          <a:prstGeom prst="rect">
            <a:avLst/>
          </a:prstGeom>
        </p:spPr>
      </p:pic>
      <p:sp>
        <p:nvSpPr>
          <p:cNvPr id="4" name="Номер слайда 3">
            <a:extLst>
              <a:ext uri="{FF2B5EF4-FFF2-40B4-BE49-F238E27FC236}">
                <a16:creationId xmlns:a16="http://schemas.microsoft.com/office/drawing/2014/main" id="{13F43595-501E-5E4D-8D9B-A15977DF96FF}"/>
              </a:ext>
            </a:extLst>
          </p:cNvPr>
          <p:cNvSpPr>
            <a:spLocks noGrp="1"/>
          </p:cNvSpPr>
          <p:nvPr>
            <p:ph type="sldNum" sz="quarter" idx="12"/>
          </p:nvPr>
        </p:nvSpPr>
        <p:spPr/>
        <p:txBody>
          <a:bodyPr/>
          <a:lstStyle/>
          <a:p>
            <a:fld id="{38237106-F2ED-405E-BC33-CC3CF426205F}" type="slidenum">
              <a:rPr lang="en-US" smtClean="0"/>
              <a:pPr/>
              <a:t>50</a:t>
            </a:fld>
            <a:endParaRPr lang="en-US"/>
          </a:p>
        </p:txBody>
      </p:sp>
    </p:spTree>
    <p:extLst>
      <p:ext uri="{BB962C8B-B14F-4D97-AF65-F5344CB8AC3E}">
        <p14:creationId xmlns:p14="http://schemas.microsoft.com/office/powerpoint/2010/main" val="647296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0746AD-C006-884E-AD9D-7382A3C55099}"/>
              </a:ext>
            </a:extLst>
          </p:cNvPr>
          <p:cNvSpPr>
            <a:spLocks noGrp="1"/>
          </p:cNvSpPr>
          <p:nvPr>
            <p:ph type="title"/>
          </p:nvPr>
        </p:nvSpPr>
        <p:spPr/>
        <p:txBody>
          <a:bodyPr/>
          <a:lstStyle/>
          <a:p>
            <a:r>
              <a:rPr lang="ru-RU" dirty="0"/>
              <a:t>Проклятие размерности</a:t>
            </a:r>
          </a:p>
        </p:txBody>
      </p:sp>
      <p:sp>
        <p:nvSpPr>
          <p:cNvPr id="3" name="Объект 2">
            <a:extLst>
              <a:ext uri="{FF2B5EF4-FFF2-40B4-BE49-F238E27FC236}">
                <a16:creationId xmlns:a16="http://schemas.microsoft.com/office/drawing/2014/main" id="{262C627F-A487-F841-BBCD-C8319D23C435}"/>
              </a:ext>
            </a:extLst>
          </p:cNvPr>
          <p:cNvSpPr>
            <a:spLocks noGrp="1"/>
          </p:cNvSpPr>
          <p:nvPr>
            <p:ph idx="1"/>
          </p:nvPr>
        </p:nvSpPr>
        <p:spPr/>
        <p:txBody>
          <a:bodyPr/>
          <a:lstStyle/>
          <a:p>
            <a:pPr marL="0" indent="0">
              <a:buNone/>
            </a:pPr>
            <a:r>
              <a:rPr lang="ru-RU" sz="1800" dirty="0">
                <a:effectLst/>
                <a:latin typeface="Fd34424-Identity-H"/>
              </a:rPr>
              <a:t>На </a:t>
            </a:r>
            <a:r>
              <a:rPr lang="ru-RU" sz="1800" dirty="0">
                <a:effectLst/>
                <a:latin typeface="Fd837699-Identity-H"/>
              </a:rPr>
              <a:t>рисунке </a:t>
            </a:r>
            <a:r>
              <a:rPr lang="ru-RU" sz="1800" dirty="0">
                <a:effectLst/>
                <a:latin typeface="Fd34424-Identity-H"/>
              </a:rPr>
              <a:t>показаны 100 точек из набора данных в виде диаграммы рассеяния, показывающей 2 из 12 измерений, </a:t>
            </a:r>
            <a:r>
              <a:rPr lang="ru-RU" sz="1800" dirty="0">
                <a:effectLst/>
                <a:latin typeface="Fd2561963-Identity-H"/>
              </a:rPr>
              <a:t>х6 </a:t>
            </a:r>
            <a:r>
              <a:rPr lang="ru-RU" sz="1800" dirty="0">
                <a:effectLst/>
                <a:latin typeface="Fd34424-Identity-H"/>
              </a:rPr>
              <a:t>и </a:t>
            </a:r>
            <a:r>
              <a:rPr lang="ru-RU" sz="1800" dirty="0">
                <a:effectLst/>
                <a:latin typeface="Fd2561963-Identity-H"/>
              </a:rPr>
              <a:t>х7 </a:t>
            </a:r>
            <a:r>
              <a:rPr lang="ru-RU" sz="1800" dirty="0">
                <a:effectLst/>
                <a:latin typeface="Fd34424-Identity-H"/>
              </a:rPr>
              <a:t>(остальные десять входных значений не указаны, чтобы не усло</a:t>
            </a:r>
            <a:r>
              <a:rPr lang="ru-RU" sz="1800" dirty="0">
                <a:effectLst/>
                <a:latin typeface="Fd2558668-Identity-H"/>
              </a:rPr>
              <a:t>жнять </a:t>
            </a:r>
            <a:r>
              <a:rPr lang="ru-RU" sz="1800" dirty="0">
                <a:effectLst/>
                <a:latin typeface="Fd34424-Identity-H"/>
              </a:rPr>
              <a:t>рисунок). </a:t>
            </a:r>
            <a:r>
              <a:rPr lang="ru-RU" sz="1800" dirty="0">
                <a:effectLst/>
                <a:latin typeface="Fd2449472-Identity-H"/>
              </a:rPr>
              <a:t>Каждая </a:t>
            </a:r>
            <a:r>
              <a:rPr lang="ru-RU" sz="1800" dirty="0">
                <a:effectLst/>
                <a:latin typeface="Fd34424-Identity-H"/>
              </a:rPr>
              <a:t>точка да</a:t>
            </a:r>
            <a:r>
              <a:rPr lang="ru-RU" sz="1800" dirty="0">
                <a:effectLst/>
                <a:latin typeface="Fd848363-Identity-H"/>
              </a:rPr>
              <a:t>нных </a:t>
            </a:r>
            <a:r>
              <a:rPr lang="ru-RU" sz="1800" dirty="0">
                <a:effectLst/>
                <a:latin typeface="Fd34424-Identity-H"/>
              </a:rPr>
              <a:t>помечена в соответ</a:t>
            </a:r>
            <a:r>
              <a:rPr lang="ru-RU" sz="1800" dirty="0">
                <a:effectLst/>
                <a:latin typeface="Fd2558668-Identity-H"/>
              </a:rPr>
              <a:t>ствии </a:t>
            </a:r>
            <a:r>
              <a:rPr lang="ru-RU" sz="1800" dirty="0">
                <a:effectLst/>
                <a:latin typeface="Fd34424-Identity-H"/>
              </a:rPr>
              <a:t>с тем, какому из трех геометрических классов она принадлежит. Наша цель состоит в том, чтобы использовать эти данные в качестве обучающего множества </a:t>
            </a:r>
            <a:r>
              <a:rPr lang="ru-RU" sz="1800" dirty="0">
                <a:effectLst/>
                <a:latin typeface="Fd837699-Identity-H"/>
              </a:rPr>
              <a:t>и </a:t>
            </a:r>
            <a:r>
              <a:rPr lang="ru-RU" sz="1800" dirty="0">
                <a:effectLst/>
                <a:latin typeface="Fd34424-Identity-H"/>
              </a:rPr>
              <a:t>получить возможность классифицировать новое наблюдение </a:t>
            </a:r>
            <a:r>
              <a:rPr lang="ru-RU" sz="1800" dirty="0">
                <a:effectLst/>
                <a:latin typeface="Fd2560914-Identity-H"/>
              </a:rPr>
              <a:t>(</a:t>
            </a:r>
            <a:r>
              <a:rPr lang="ru-RU" sz="1800" dirty="0">
                <a:effectLst/>
                <a:latin typeface="Fd2561963-Identity-H"/>
              </a:rPr>
              <a:t>х6, х7</a:t>
            </a:r>
            <a:r>
              <a:rPr lang="ru-RU" sz="1800" dirty="0">
                <a:effectLst/>
                <a:latin typeface="Fd2560914-Identity-H"/>
              </a:rPr>
              <a:t>)</a:t>
            </a:r>
            <a:r>
              <a:rPr lang="ru-RU" sz="1800" dirty="0">
                <a:effectLst/>
                <a:latin typeface="Fd2561963-Identity-H"/>
              </a:rPr>
              <a:t>, </a:t>
            </a:r>
            <a:r>
              <a:rPr lang="ru-RU" sz="1800" dirty="0">
                <a:effectLst/>
                <a:latin typeface="Fd34424-Identity-H"/>
              </a:rPr>
              <a:t>обозначен­ крестиком. </a:t>
            </a:r>
            <a:endParaRPr lang="ru-RU" dirty="0"/>
          </a:p>
          <a:p>
            <a:endParaRPr lang="ru-RU" dirty="0"/>
          </a:p>
        </p:txBody>
      </p:sp>
      <p:sp>
        <p:nvSpPr>
          <p:cNvPr id="4" name="Номер слайда 3">
            <a:extLst>
              <a:ext uri="{FF2B5EF4-FFF2-40B4-BE49-F238E27FC236}">
                <a16:creationId xmlns:a16="http://schemas.microsoft.com/office/drawing/2014/main" id="{A1DBCA24-E7AE-1B47-B99C-4E8418EE7807}"/>
              </a:ext>
            </a:extLst>
          </p:cNvPr>
          <p:cNvSpPr>
            <a:spLocks noGrp="1"/>
          </p:cNvSpPr>
          <p:nvPr>
            <p:ph type="sldNum" sz="quarter" idx="12"/>
          </p:nvPr>
        </p:nvSpPr>
        <p:spPr/>
        <p:txBody>
          <a:bodyPr/>
          <a:lstStyle/>
          <a:p>
            <a:fld id="{38237106-F2ED-405E-BC33-CC3CF426205F}" type="slidenum">
              <a:rPr lang="en-US" smtClean="0"/>
              <a:pPr/>
              <a:t>51</a:t>
            </a:fld>
            <a:endParaRPr lang="en-US"/>
          </a:p>
        </p:txBody>
      </p:sp>
      <p:pic>
        <p:nvPicPr>
          <p:cNvPr id="6" name="Рисунок 5">
            <a:extLst>
              <a:ext uri="{FF2B5EF4-FFF2-40B4-BE49-F238E27FC236}">
                <a16:creationId xmlns:a16="http://schemas.microsoft.com/office/drawing/2014/main" id="{699A8C59-44FB-9B42-B4C6-4E2EF5207FB9}"/>
              </a:ext>
            </a:extLst>
          </p:cNvPr>
          <p:cNvPicPr>
            <a:picLocks noChangeAspect="1"/>
          </p:cNvPicPr>
          <p:nvPr/>
        </p:nvPicPr>
        <p:blipFill>
          <a:blip r:embed="rId2"/>
          <a:stretch>
            <a:fillRect/>
          </a:stretch>
        </p:blipFill>
        <p:spPr>
          <a:xfrm>
            <a:off x="2633295" y="3505200"/>
            <a:ext cx="3286858" cy="3286858"/>
          </a:xfrm>
          <a:prstGeom prst="rect">
            <a:avLst/>
          </a:prstGeom>
        </p:spPr>
      </p:pic>
    </p:spTree>
    <p:extLst>
      <p:ext uri="{BB962C8B-B14F-4D97-AF65-F5344CB8AC3E}">
        <p14:creationId xmlns:p14="http://schemas.microsoft.com/office/powerpoint/2010/main" val="4141126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5572E4-19BC-8D43-AEF3-5B826B27A3D8}"/>
              </a:ext>
            </a:extLst>
          </p:cNvPr>
          <p:cNvSpPr>
            <a:spLocks noGrp="1"/>
          </p:cNvSpPr>
          <p:nvPr>
            <p:ph type="title"/>
          </p:nvPr>
        </p:nvSpPr>
        <p:spPr/>
        <p:txBody>
          <a:bodyPr/>
          <a:lstStyle/>
          <a:p>
            <a:r>
              <a:rPr lang="ru-RU" dirty="0"/>
              <a:t>Проклятие размерности</a:t>
            </a:r>
          </a:p>
        </p:txBody>
      </p:sp>
      <p:pic>
        <p:nvPicPr>
          <p:cNvPr id="5" name="Объект 4">
            <a:extLst>
              <a:ext uri="{FF2B5EF4-FFF2-40B4-BE49-F238E27FC236}">
                <a16:creationId xmlns:a16="http://schemas.microsoft.com/office/drawing/2014/main" id="{34F55AF2-EE0B-4A4C-8023-1FF7D697BE0B}"/>
              </a:ext>
            </a:extLst>
          </p:cNvPr>
          <p:cNvPicPr>
            <a:picLocks noGrp="1" noChangeAspect="1"/>
          </p:cNvPicPr>
          <p:nvPr>
            <p:ph idx="1"/>
          </p:nvPr>
        </p:nvPicPr>
        <p:blipFill>
          <a:blip r:embed="rId2"/>
          <a:stretch>
            <a:fillRect/>
          </a:stretch>
        </p:blipFill>
        <p:spPr>
          <a:xfrm>
            <a:off x="663819" y="1830692"/>
            <a:ext cx="3790950" cy="3790950"/>
          </a:xfrm>
          <a:prstGeom prst="rect">
            <a:avLst/>
          </a:prstGeom>
        </p:spPr>
      </p:pic>
      <p:sp>
        <p:nvSpPr>
          <p:cNvPr id="4" name="Номер слайда 3">
            <a:extLst>
              <a:ext uri="{FF2B5EF4-FFF2-40B4-BE49-F238E27FC236}">
                <a16:creationId xmlns:a16="http://schemas.microsoft.com/office/drawing/2014/main" id="{614FA2C9-1AD1-A741-9BC6-A2BE07B7A635}"/>
              </a:ext>
            </a:extLst>
          </p:cNvPr>
          <p:cNvSpPr>
            <a:spLocks noGrp="1"/>
          </p:cNvSpPr>
          <p:nvPr>
            <p:ph type="sldNum" sz="quarter" idx="12"/>
          </p:nvPr>
        </p:nvSpPr>
        <p:spPr/>
        <p:txBody>
          <a:bodyPr/>
          <a:lstStyle/>
          <a:p>
            <a:fld id="{38237106-F2ED-405E-BC33-CC3CF426205F}" type="slidenum">
              <a:rPr lang="en-US" smtClean="0"/>
              <a:pPr/>
              <a:t>52</a:t>
            </a:fld>
            <a:endParaRPr lang="en-US"/>
          </a:p>
        </p:txBody>
      </p:sp>
      <p:pic>
        <p:nvPicPr>
          <p:cNvPr id="7" name="Рисунок 6">
            <a:extLst>
              <a:ext uri="{FF2B5EF4-FFF2-40B4-BE49-F238E27FC236}">
                <a16:creationId xmlns:a16="http://schemas.microsoft.com/office/drawing/2014/main" id="{50188554-287B-C54C-8A8C-1063FFA1A07E}"/>
              </a:ext>
            </a:extLst>
          </p:cNvPr>
          <p:cNvPicPr>
            <a:picLocks noChangeAspect="1"/>
          </p:cNvPicPr>
          <p:nvPr/>
        </p:nvPicPr>
        <p:blipFill>
          <a:blip r:embed="rId3"/>
          <a:stretch>
            <a:fillRect/>
          </a:stretch>
        </p:blipFill>
        <p:spPr>
          <a:xfrm>
            <a:off x="4761644" y="1680933"/>
            <a:ext cx="2058500" cy="628986"/>
          </a:xfrm>
          <a:prstGeom prst="rect">
            <a:avLst/>
          </a:prstGeom>
        </p:spPr>
      </p:pic>
      <p:pic>
        <p:nvPicPr>
          <p:cNvPr id="9" name="Рисунок 8">
            <a:extLst>
              <a:ext uri="{FF2B5EF4-FFF2-40B4-BE49-F238E27FC236}">
                <a16:creationId xmlns:a16="http://schemas.microsoft.com/office/drawing/2014/main" id="{F44A9DCB-A109-844A-8962-FCEA923A11C3}"/>
              </a:ext>
            </a:extLst>
          </p:cNvPr>
          <p:cNvPicPr>
            <a:picLocks noChangeAspect="1"/>
          </p:cNvPicPr>
          <p:nvPr/>
        </p:nvPicPr>
        <p:blipFill>
          <a:blip r:embed="rId4"/>
          <a:stretch>
            <a:fillRect/>
          </a:stretch>
        </p:blipFill>
        <p:spPr>
          <a:xfrm>
            <a:off x="6896343" y="2381928"/>
            <a:ext cx="1699847" cy="1801028"/>
          </a:xfrm>
          <a:prstGeom prst="rect">
            <a:avLst/>
          </a:prstGeom>
        </p:spPr>
      </p:pic>
      <p:pic>
        <p:nvPicPr>
          <p:cNvPr id="11" name="Рисунок 10">
            <a:extLst>
              <a:ext uri="{FF2B5EF4-FFF2-40B4-BE49-F238E27FC236}">
                <a16:creationId xmlns:a16="http://schemas.microsoft.com/office/drawing/2014/main" id="{0F23FE25-A608-A043-B1FE-9FC46FCA1DE0}"/>
              </a:ext>
            </a:extLst>
          </p:cNvPr>
          <p:cNvPicPr>
            <a:picLocks noChangeAspect="1"/>
          </p:cNvPicPr>
          <p:nvPr/>
        </p:nvPicPr>
        <p:blipFill>
          <a:blip r:embed="rId5"/>
          <a:stretch>
            <a:fillRect/>
          </a:stretch>
        </p:blipFill>
        <p:spPr>
          <a:xfrm>
            <a:off x="5232155" y="3666045"/>
            <a:ext cx="2514111" cy="2917317"/>
          </a:xfrm>
          <a:prstGeom prst="rect">
            <a:avLst/>
          </a:prstGeom>
        </p:spPr>
      </p:pic>
    </p:spTree>
    <p:extLst>
      <p:ext uri="{BB962C8B-B14F-4D97-AF65-F5344CB8AC3E}">
        <p14:creationId xmlns:p14="http://schemas.microsoft.com/office/powerpoint/2010/main" val="260905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Теория принятия решений</a:t>
            </a:r>
            <a:endParaRPr lang="en-GB" dirty="0"/>
          </a:p>
        </p:txBody>
      </p:sp>
      <p:sp>
        <p:nvSpPr>
          <p:cNvPr id="3" name="Content Placeholder 2"/>
          <p:cNvSpPr>
            <a:spLocks noGrp="1"/>
          </p:cNvSpPr>
          <p:nvPr>
            <p:ph idx="1"/>
          </p:nvPr>
        </p:nvSpPr>
        <p:spPr/>
        <p:txBody>
          <a:bodyPr>
            <a:normAutofit/>
          </a:bodyPr>
          <a:lstStyle/>
          <a:p>
            <a:pPr marL="0" indent="0">
              <a:buNone/>
            </a:pPr>
            <a:r>
              <a:rPr lang="ru-RU" sz="2400" dirty="0"/>
              <a:t>Шаг вывода</a:t>
            </a:r>
            <a:endParaRPr lang="en-GB" sz="2400" dirty="0"/>
          </a:p>
          <a:p>
            <a:r>
              <a:rPr lang="en-GB" sz="2400" dirty="0"/>
              <a:t>	</a:t>
            </a:r>
            <a:r>
              <a:rPr lang="ru-RU" sz="2400" dirty="0"/>
              <a:t>Определите </a:t>
            </a:r>
            <a:r>
              <a:rPr lang="en-GB" sz="2400" dirty="0"/>
              <a:t>            </a:t>
            </a:r>
            <a:r>
              <a:rPr lang="ru-RU" sz="2400" dirty="0"/>
              <a:t>или</a:t>
            </a:r>
            <a:r>
              <a:rPr lang="en-GB" sz="2400" dirty="0"/>
              <a:t>           .</a:t>
            </a:r>
          </a:p>
          <a:p>
            <a:endParaRPr lang="en-GB" sz="2400" dirty="0"/>
          </a:p>
          <a:p>
            <a:pPr marL="0" indent="0">
              <a:buNone/>
            </a:pPr>
            <a:r>
              <a:rPr lang="ru-RU" sz="2400" dirty="0"/>
              <a:t>Шаг принятия решений</a:t>
            </a:r>
            <a:endParaRPr lang="en-GB" sz="2400" dirty="0"/>
          </a:p>
          <a:p>
            <a:r>
              <a:rPr lang="en-GB" sz="2400" dirty="0"/>
              <a:t>	</a:t>
            </a:r>
            <a:r>
              <a:rPr lang="ru-RU" sz="2400" dirty="0"/>
              <a:t>Для заданного </a:t>
            </a:r>
            <a:r>
              <a:rPr lang="en-GB" sz="2400" dirty="0">
                <a:latin typeface="cmbx10" pitchFamily="34" charset="0"/>
                <a:cs typeface="AngsanaUPC" pitchFamily="18" charset="-34"/>
              </a:rPr>
              <a:t>x</a:t>
            </a:r>
            <a:r>
              <a:rPr lang="en-GB" sz="2400" dirty="0">
                <a:latin typeface="+mj-lt"/>
              </a:rPr>
              <a:t>, </a:t>
            </a:r>
            <a:r>
              <a:rPr lang="ru-RU" sz="2400" dirty="0">
                <a:latin typeface="+mj-lt"/>
              </a:rPr>
              <a:t>определите оптимальное </a:t>
            </a:r>
            <a:r>
              <a:rPr lang="en-GB" sz="2400" dirty="0">
                <a:latin typeface="cmti10" pitchFamily="34" charset="0"/>
              </a:rPr>
              <a:t>t</a:t>
            </a:r>
            <a:r>
              <a:rPr lang="en-GB" sz="2400" dirty="0">
                <a:latin typeface="+mj-lt"/>
              </a:rPr>
              <a:t>.</a:t>
            </a:r>
          </a:p>
        </p:txBody>
      </p:sp>
      <p:pic>
        <p:nvPicPr>
          <p:cNvPr id="6" name="Picture 5"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3994923" y="2167509"/>
            <a:ext cx="710186" cy="280416"/>
          </a:xfrm>
          <a:prstGeom prst="rect">
            <a:avLst/>
          </a:prstGeom>
          <a:noFill/>
          <a:ln/>
          <a:effectLst/>
        </p:spPr>
      </p:pic>
      <p:pic>
        <p:nvPicPr>
          <p:cNvPr id="7" name="Picture 6"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2725115" y="2167909"/>
            <a:ext cx="660474" cy="280016"/>
          </a:xfrm>
          <a:prstGeom prst="rect">
            <a:avLst/>
          </a:prstGeom>
          <a:noFill/>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Минимальная частота ошибочной классификации</a:t>
            </a:r>
            <a:endParaRPr lang="en-GB" dirty="0"/>
          </a:p>
        </p:txBody>
      </p:sp>
      <p:pic>
        <p:nvPicPr>
          <p:cNvPr id="4" name="Content Placeholder 3" descr="Figure1.24.jpg"/>
          <p:cNvPicPr>
            <a:picLocks noGrp="1" noChangeAspect="1"/>
          </p:cNvPicPr>
          <p:nvPr>
            <p:ph idx="1"/>
          </p:nvPr>
        </p:nvPicPr>
        <p:blipFill>
          <a:blip r:embed="rId3"/>
          <a:stretch>
            <a:fillRect/>
          </a:stretch>
        </p:blipFill>
        <p:spPr>
          <a:xfrm>
            <a:off x="1905000" y="1447801"/>
            <a:ext cx="5301082" cy="3272333"/>
          </a:xfrm>
        </p:spPr>
      </p:pic>
      <p:pic>
        <p:nvPicPr>
          <p:cNvPr id="7" name="Picture 6"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802886" y="5105400"/>
            <a:ext cx="5538227" cy="966218"/>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Минимальные ожидаемые потери</a:t>
            </a:r>
            <a:endParaRPr lang="en-GB" dirty="0"/>
          </a:p>
        </p:txBody>
      </p:sp>
      <p:sp>
        <p:nvSpPr>
          <p:cNvPr id="3" name="Content Placeholder 2"/>
          <p:cNvSpPr>
            <a:spLocks noGrp="1"/>
          </p:cNvSpPr>
          <p:nvPr>
            <p:ph idx="1"/>
          </p:nvPr>
        </p:nvSpPr>
        <p:spPr>
          <a:xfrm>
            <a:off x="533400" y="1600200"/>
            <a:ext cx="7924800" cy="4525963"/>
          </a:xfrm>
        </p:spPr>
        <p:txBody>
          <a:bodyPr>
            <a:normAutofit/>
          </a:bodyPr>
          <a:lstStyle/>
          <a:p>
            <a:pPr marL="0" indent="0">
              <a:buNone/>
            </a:pPr>
            <a:r>
              <a:rPr lang="ru" sz="2400" dirty="0"/>
              <a:t>Пример: классифицировать медицинские изображения как «рак»(c</a:t>
            </a:r>
            <a:r>
              <a:rPr lang="en-US" sz="2400" dirty="0" err="1"/>
              <a:t>ancer</a:t>
            </a:r>
            <a:r>
              <a:rPr lang="ru" sz="2400" dirty="0"/>
              <a:t>) или «норма».</a:t>
            </a:r>
          </a:p>
          <a:p>
            <a:endParaRPr lang="en-GB" sz="2400" dirty="0"/>
          </a:p>
        </p:txBody>
      </p:sp>
      <p:grpSp>
        <p:nvGrpSpPr>
          <p:cNvPr id="8" name="Group 7"/>
          <p:cNvGrpSpPr/>
          <p:nvPr/>
        </p:nvGrpSpPr>
        <p:grpSpPr>
          <a:xfrm>
            <a:off x="2302996" y="2509801"/>
            <a:ext cx="3412004" cy="1376399"/>
            <a:chOff x="2221468" y="2286000"/>
            <a:chExt cx="3412004" cy="1376399"/>
          </a:xfrm>
        </p:grpSpPr>
        <p:pic>
          <p:nvPicPr>
            <p:cNvPr id="6" name="Picture 5" descr="TP_tmp.png"/>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a:xfrm>
              <a:off x="2609850" y="2667000"/>
              <a:ext cx="3023622" cy="938786"/>
            </a:xfrm>
            <a:prstGeom prst="rect">
              <a:avLst/>
            </a:prstGeom>
            <a:noFill/>
          </p:spPr>
        </p:pic>
        <p:sp>
          <p:nvSpPr>
            <p:cNvPr id="5" name="TextBox 4"/>
            <p:cNvSpPr txBox="1"/>
            <p:nvPr/>
          </p:nvSpPr>
          <p:spPr>
            <a:xfrm>
              <a:off x="4038600" y="2286000"/>
              <a:ext cx="990600" cy="369332"/>
            </a:xfrm>
            <a:prstGeom prst="rect">
              <a:avLst/>
            </a:prstGeom>
            <a:noFill/>
          </p:spPr>
          <p:txBody>
            <a:bodyPr wrap="square" rtlCol="0">
              <a:spAutoFit/>
            </a:bodyPr>
            <a:lstStyle/>
            <a:p>
              <a:r>
                <a:rPr lang="en-GB" dirty="0"/>
                <a:t>Decision</a:t>
              </a:r>
            </a:p>
          </p:txBody>
        </p:sp>
        <p:sp>
          <p:nvSpPr>
            <p:cNvPr id="7" name="TextBox 6"/>
            <p:cNvSpPr txBox="1"/>
            <p:nvPr/>
          </p:nvSpPr>
          <p:spPr>
            <a:xfrm rot="16200000">
              <a:off x="2063234" y="3134833"/>
              <a:ext cx="685800" cy="369332"/>
            </a:xfrm>
            <a:prstGeom prst="rect">
              <a:avLst/>
            </a:prstGeom>
            <a:noFill/>
          </p:spPr>
          <p:txBody>
            <a:bodyPr wrap="square" rtlCol="0">
              <a:spAutoFit/>
            </a:bodyPr>
            <a:lstStyle/>
            <a:p>
              <a:r>
                <a:rPr lang="en-GB" dirty="0"/>
                <a:t>Truth</a:t>
              </a: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Минимальные ожидаемые потери</a:t>
            </a:r>
            <a:endParaRPr lang="en-GB" dirty="0"/>
          </a:p>
        </p:txBody>
      </p:sp>
      <p:pic>
        <p:nvPicPr>
          <p:cNvPr id="4" name="Picture 3"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2718809" y="2057400"/>
            <a:ext cx="3681991" cy="710186"/>
          </a:xfrm>
          <a:prstGeom prst="rect">
            <a:avLst/>
          </a:prstGeom>
          <a:noFill/>
        </p:spPr>
      </p:pic>
      <p:pic>
        <p:nvPicPr>
          <p:cNvPr id="11" name="Picture 10"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3364989" y="4419600"/>
            <a:ext cx="2414024" cy="557787"/>
          </a:xfrm>
          <a:prstGeom prst="rect">
            <a:avLst/>
          </a:prstGeom>
          <a:noFill/>
          <a:ln/>
          <a:effectLst/>
        </p:spPr>
      </p:pic>
      <p:grpSp>
        <p:nvGrpSpPr>
          <p:cNvPr id="9" name="Group 8"/>
          <p:cNvGrpSpPr/>
          <p:nvPr/>
        </p:nvGrpSpPr>
        <p:grpSpPr>
          <a:xfrm>
            <a:off x="2273804" y="3259418"/>
            <a:ext cx="4572000" cy="830997"/>
            <a:chOff x="1066800" y="3348335"/>
            <a:chExt cx="4572000" cy="830997"/>
          </a:xfrm>
        </p:grpSpPr>
        <p:sp>
          <p:nvSpPr>
            <p:cNvPr id="6" name="TextBox 5"/>
            <p:cNvSpPr txBox="1"/>
            <p:nvPr/>
          </p:nvSpPr>
          <p:spPr>
            <a:xfrm>
              <a:off x="1066800" y="3348335"/>
              <a:ext cx="4572000" cy="830997"/>
            </a:xfrm>
            <a:prstGeom prst="rect">
              <a:avLst/>
            </a:prstGeom>
            <a:noFill/>
          </p:spPr>
          <p:txBody>
            <a:bodyPr wrap="square" rtlCol="0">
              <a:spAutoFit/>
            </a:bodyPr>
            <a:lstStyle/>
            <a:p>
              <a:r>
                <a:rPr lang="ru" sz="2400" dirty="0"/>
                <a:t>Регионы</a:t>
              </a:r>
              <a:r>
                <a:rPr lang="en-US" sz="2400" dirty="0"/>
                <a:t>  </a:t>
              </a:r>
              <a:r>
                <a:rPr lang="ru" sz="2400" dirty="0"/>
                <a:t> </a:t>
              </a:r>
              <a:r>
                <a:rPr lang="en-US" sz="2400" dirty="0"/>
                <a:t>   </a:t>
              </a:r>
              <a:r>
                <a:rPr lang="ru" sz="2400" dirty="0"/>
                <a:t>выбираются так, чтобы минимизировать</a:t>
              </a:r>
              <a:endParaRPr lang="en-GB" sz="2400" dirty="0"/>
            </a:p>
          </p:txBody>
        </p:sp>
        <p:pic>
          <p:nvPicPr>
            <p:cNvPr id="8" name="Picture 7" descr="TP_tmp.png"/>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a:xfrm>
              <a:off x="2325547" y="3483417"/>
              <a:ext cx="304800" cy="280416"/>
            </a:xfrm>
            <a:prstGeom prst="rect">
              <a:avLst/>
            </a:prstGeom>
            <a:noFill/>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Опция «не принимать решение»</a:t>
            </a:r>
            <a:endParaRPr lang="en-GB" dirty="0"/>
          </a:p>
        </p:txBody>
      </p:sp>
      <p:pic>
        <p:nvPicPr>
          <p:cNvPr id="4" name="Content Placeholder 3" descr="Figure1.26.jpg"/>
          <p:cNvPicPr>
            <a:picLocks noGrp="1" noChangeAspect="1"/>
          </p:cNvPicPr>
          <p:nvPr>
            <p:ph idx="1"/>
          </p:nvPr>
        </p:nvPicPr>
        <p:blipFill>
          <a:blip r:embed="rId2"/>
          <a:stretch>
            <a:fillRect/>
          </a:stretch>
        </p:blipFill>
        <p:spPr>
          <a:xfrm>
            <a:off x="2182368" y="2057400"/>
            <a:ext cx="4828032" cy="3706368"/>
          </a:xfr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44AB6E-4610-394E-979F-8E1DD6F80187}"/>
              </a:ext>
            </a:extLst>
          </p:cNvPr>
          <p:cNvSpPr>
            <a:spLocks noGrp="1"/>
          </p:cNvSpPr>
          <p:nvPr>
            <p:ph type="title"/>
          </p:nvPr>
        </p:nvSpPr>
        <p:spPr/>
        <p:txBody>
          <a:bodyPr>
            <a:normAutofit/>
          </a:bodyPr>
          <a:lstStyle/>
          <a:p>
            <a:r>
              <a:rPr lang="ru-RU" dirty="0"/>
              <a:t>3 подхода к принятию решений</a:t>
            </a:r>
          </a:p>
        </p:txBody>
      </p:sp>
      <mc:AlternateContent xmlns:mc="http://schemas.openxmlformats.org/markup-compatibility/2006">
        <mc:Choice xmlns:a14="http://schemas.microsoft.com/office/drawing/2010/main" Requires="a14">
          <p:graphicFrame>
            <p:nvGraphicFramePr>
              <p:cNvPr id="5" name="Объект 4">
                <a:extLst>
                  <a:ext uri="{FF2B5EF4-FFF2-40B4-BE49-F238E27FC236}">
                    <a16:creationId xmlns:a16="http://schemas.microsoft.com/office/drawing/2014/main" id="{7A8159CC-CE80-514B-A86A-109826EC9D5E}"/>
                  </a:ext>
                </a:extLst>
              </p:cNvPr>
              <p:cNvGraphicFramePr>
                <a:graphicFrameLocks noGrp="1"/>
              </p:cNvGraphicFramePr>
              <p:nvPr>
                <p:ph idx="1"/>
                <p:extLst>
                  <p:ext uri="{D42A27DB-BD31-4B8C-83A1-F6EECF244321}">
                    <p14:modId xmlns:p14="http://schemas.microsoft.com/office/powerpoint/2010/main" val="2716974089"/>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5" name="Объект 4">
                <a:extLst>
                  <a:ext uri="{FF2B5EF4-FFF2-40B4-BE49-F238E27FC236}">
                    <a16:creationId xmlns:a16="http://schemas.microsoft.com/office/drawing/2014/main" id="{7A8159CC-CE80-514B-A86A-109826EC9D5E}"/>
                  </a:ext>
                </a:extLst>
              </p:cNvPr>
              <p:cNvGraphicFramePr>
                <a:graphicFrameLocks noGrp="1"/>
              </p:cNvGraphicFramePr>
              <p:nvPr>
                <p:ph idx="1"/>
                <p:extLst>
                  <p:ext uri="{D42A27DB-BD31-4B8C-83A1-F6EECF244321}">
                    <p14:modId xmlns:p14="http://schemas.microsoft.com/office/powerpoint/2010/main" val="2716974089"/>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sp>
        <p:nvSpPr>
          <p:cNvPr id="4" name="Номер слайда 3">
            <a:extLst>
              <a:ext uri="{FF2B5EF4-FFF2-40B4-BE49-F238E27FC236}">
                <a16:creationId xmlns:a16="http://schemas.microsoft.com/office/drawing/2014/main" id="{CA783C7C-4B71-EA44-A77E-4C2EE19DEC13}"/>
              </a:ext>
            </a:extLst>
          </p:cNvPr>
          <p:cNvSpPr>
            <a:spLocks noGrp="1"/>
          </p:cNvSpPr>
          <p:nvPr>
            <p:ph type="sldNum" sz="quarter" idx="12"/>
          </p:nvPr>
        </p:nvSpPr>
        <p:spPr/>
        <p:txBody>
          <a:bodyPr/>
          <a:lstStyle/>
          <a:p>
            <a:fld id="{38237106-F2ED-405E-BC33-CC3CF426205F}" type="slidenum">
              <a:rPr lang="en-US" smtClean="0"/>
              <a:pPr/>
              <a:t>58</a:t>
            </a:fld>
            <a:endParaRPr lang="en-US"/>
          </a:p>
        </p:txBody>
      </p:sp>
    </p:spTree>
    <p:extLst>
      <p:ext uri="{BB962C8B-B14F-4D97-AF65-F5344CB8AC3E}">
        <p14:creationId xmlns:p14="http://schemas.microsoft.com/office/powerpoint/2010/main" val="566128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8E51FC-A601-5C49-8878-04ED6F2AF1B4}"/>
              </a:ext>
            </a:extLst>
          </p:cNvPr>
          <p:cNvSpPr>
            <a:spLocks noGrp="1"/>
          </p:cNvSpPr>
          <p:nvPr>
            <p:ph type="title"/>
          </p:nvPr>
        </p:nvSpPr>
        <p:spPr/>
        <p:txBody>
          <a:bodyPr>
            <a:normAutofit/>
          </a:bodyPr>
          <a:lstStyle/>
          <a:p>
            <a:r>
              <a:rPr lang="ru-RU" dirty="0"/>
              <a:t>Преимущества и недостатки</a:t>
            </a:r>
          </a:p>
        </p:txBody>
      </p:sp>
      <p:sp>
        <p:nvSpPr>
          <p:cNvPr id="3" name="Объект 2">
            <a:extLst>
              <a:ext uri="{FF2B5EF4-FFF2-40B4-BE49-F238E27FC236}">
                <a16:creationId xmlns:a16="http://schemas.microsoft.com/office/drawing/2014/main" id="{623DF259-F40B-BB42-A3F4-3E706AAD18D9}"/>
              </a:ext>
            </a:extLst>
          </p:cNvPr>
          <p:cNvSpPr>
            <a:spLocks noGrp="1"/>
          </p:cNvSpPr>
          <p:nvPr>
            <p:ph idx="1"/>
          </p:nvPr>
        </p:nvSpPr>
        <p:spPr/>
        <p:txBody>
          <a:bodyPr>
            <a:normAutofit/>
          </a:bodyPr>
          <a:lstStyle/>
          <a:p>
            <a:r>
              <a:rPr lang="ru-RU" sz="1800" dirty="0">
                <a:effectLst/>
                <a:latin typeface="Fd279932-Identity-H"/>
              </a:rPr>
              <a:t>Первый подход является наиболее требовательным, поскольку предполагает поиск совместного распределения по </a:t>
            </a:r>
            <a:r>
              <a:rPr lang="ru-RU" sz="1800" dirty="0">
                <a:effectLst/>
                <a:latin typeface="Fd2561963-Identity-H"/>
              </a:rPr>
              <a:t>х </a:t>
            </a:r>
            <a:r>
              <a:rPr lang="ru-RU" sz="1800" dirty="0">
                <a:effectLst/>
                <a:latin typeface="Fd279932-Identity-H"/>
              </a:rPr>
              <a:t>и </a:t>
            </a:r>
            <a:r>
              <a:rPr lang="en" sz="1800" dirty="0">
                <a:effectLst/>
                <a:latin typeface="Fd1244226-Identity-H"/>
              </a:rPr>
              <a:t>C</a:t>
            </a:r>
            <a:r>
              <a:rPr lang="en" sz="1800" baseline="-25000" dirty="0">
                <a:effectLst/>
                <a:latin typeface="Fd1244226-Identity-H"/>
              </a:rPr>
              <a:t>k</a:t>
            </a:r>
            <a:r>
              <a:rPr lang="en" sz="1800" dirty="0">
                <a:effectLst/>
                <a:latin typeface="Fd1244226-Identity-H"/>
              </a:rPr>
              <a:t>. </a:t>
            </a:r>
            <a:r>
              <a:rPr lang="ru-RU" sz="1800" dirty="0">
                <a:effectLst/>
                <a:latin typeface="Fd279932-Identity-H"/>
              </a:rPr>
              <a:t>Во многих приложениях вектор </a:t>
            </a:r>
            <a:r>
              <a:rPr lang="ru-RU" sz="1800" dirty="0">
                <a:effectLst/>
                <a:latin typeface="Fd2042035-Identity-H"/>
              </a:rPr>
              <a:t>х </a:t>
            </a:r>
            <a:r>
              <a:rPr lang="ru-RU" sz="1800" dirty="0">
                <a:effectLst/>
                <a:latin typeface="Fd279932-Identity-H"/>
              </a:rPr>
              <a:t>будет иметь большую размерность, и, следовательно, нам может понадобиться большой набор обучаю­</a:t>
            </a:r>
            <a:r>
              <a:rPr lang="ru-RU" sz="1800" dirty="0">
                <a:effectLst/>
                <a:latin typeface="Fd780097-Identity-H"/>
              </a:rPr>
              <a:t>щих </a:t>
            </a:r>
            <a:r>
              <a:rPr lang="ru-RU" sz="1800" dirty="0">
                <a:effectLst/>
                <a:latin typeface="Fd279932-Identity-H"/>
              </a:rPr>
              <a:t>данных, чтобы иметь возможность определять условные по классу плотности (</a:t>
            </a:r>
            <a:r>
              <a:rPr lang="en" sz="1800" dirty="0">
                <a:effectLst/>
                <a:latin typeface="Fd279932-Identity-H"/>
              </a:rPr>
              <a:t>class-conditional densities) </a:t>
            </a:r>
            <a:r>
              <a:rPr lang="ru-RU" sz="1800" dirty="0">
                <a:effectLst/>
                <a:latin typeface="Fd279932-Identity-H"/>
              </a:rPr>
              <a:t>с разумной точностью. </a:t>
            </a:r>
          </a:p>
          <a:p>
            <a:r>
              <a:rPr lang="ru-RU" sz="1800" dirty="0">
                <a:latin typeface="Fd279932-Identity-H"/>
              </a:rPr>
              <a:t>А</a:t>
            </a:r>
            <a:r>
              <a:rPr lang="ru-RU" sz="1800" dirty="0">
                <a:effectLst/>
                <a:latin typeface="Fd279932-Identity-H"/>
              </a:rPr>
              <a:t>приор­ные вероятности классов </a:t>
            </a:r>
            <a:r>
              <a:rPr lang="ru-RU" sz="1800" dirty="0">
                <a:effectLst/>
                <a:latin typeface="Fd2042035-Identity-H"/>
              </a:rPr>
              <a:t>р(</a:t>
            </a:r>
            <a:r>
              <a:rPr lang="en" sz="1800" dirty="0">
                <a:effectLst/>
                <a:latin typeface="Fd1244226-Identity-H"/>
              </a:rPr>
              <a:t>C</a:t>
            </a:r>
            <a:r>
              <a:rPr lang="en" sz="1800" baseline="-25000" dirty="0">
                <a:effectLst/>
                <a:latin typeface="Fd1244226-Identity-H"/>
              </a:rPr>
              <a:t>k</a:t>
            </a:r>
            <a:r>
              <a:rPr lang="en" sz="1800" dirty="0">
                <a:effectLst/>
                <a:latin typeface="Fd1244226-Identity-H"/>
              </a:rPr>
              <a:t>) </a:t>
            </a:r>
            <a:r>
              <a:rPr lang="ru-RU" sz="1800" dirty="0">
                <a:effectLst/>
                <a:latin typeface="Fd279932-Identity-H"/>
              </a:rPr>
              <a:t>часто можно вычислить просто как долю точек из </a:t>
            </a:r>
            <a:r>
              <a:rPr lang="ru-RU" sz="1800" dirty="0">
                <a:effectLst/>
                <a:latin typeface="Fd261957-Identity-H"/>
              </a:rPr>
              <a:t>множества обучающих данных, принадлежащих каждому из классов. </a:t>
            </a:r>
          </a:p>
          <a:p>
            <a:r>
              <a:rPr lang="ru-RU" sz="1800" dirty="0">
                <a:latin typeface="Fd261957-Identity-H"/>
              </a:rPr>
              <a:t>О</a:t>
            </a:r>
            <a:r>
              <a:rPr lang="ru-RU" sz="1800" dirty="0">
                <a:effectLst/>
                <a:latin typeface="Fd261957-Identity-H"/>
              </a:rPr>
              <a:t>дним из преимуществ первого подхода является то, что он также позволяет опреде</a:t>
            </a:r>
            <a:r>
              <a:rPr lang="ru-RU" sz="1800" dirty="0">
                <a:effectLst/>
                <a:latin typeface="Fd2449472-Identity-H"/>
              </a:rPr>
              <a:t>лить </a:t>
            </a:r>
            <a:r>
              <a:rPr lang="ru-RU" sz="1800" dirty="0">
                <a:effectLst/>
                <a:latin typeface="Fd261957-Identity-H"/>
              </a:rPr>
              <a:t>­ маргинальную </a:t>
            </a:r>
            <a:r>
              <a:rPr lang="ru-RU" sz="1800" dirty="0">
                <a:latin typeface="Fd261957-Identity-H"/>
              </a:rPr>
              <a:t>пло</a:t>
            </a:r>
            <a:r>
              <a:rPr lang="ru-RU" sz="1800" dirty="0">
                <a:effectLst/>
                <a:latin typeface="Fd261957-Identity-H"/>
              </a:rPr>
              <a:t>тность данных </a:t>
            </a:r>
            <a:r>
              <a:rPr lang="ru-RU" sz="1800" dirty="0">
                <a:effectLst/>
                <a:latin typeface="Fd2042035-Identity-H"/>
              </a:rPr>
              <a:t>р(х)</a:t>
            </a:r>
            <a:r>
              <a:rPr lang="ru-RU" sz="1800" dirty="0">
                <a:latin typeface="Fd261957-Identity-H"/>
              </a:rPr>
              <a:t> для </a:t>
            </a:r>
            <a:r>
              <a:rPr lang="ru-RU" sz="1800" dirty="0">
                <a:effectLst/>
                <a:latin typeface="Fd261957-Identity-H"/>
              </a:rPr>
              <a:t>обнаружения по модели новых точек с низкой вероятностью и точек, прогнозы которых могут иметь низкую точность. Это явление назы</a:t>
            </a:r>
            <a:r>
              <a:rPr lang="ru-RU" sz="1800" dirty="0">
                <a:latin typeface="Fd261957-Identity-H"/>
              </a:rPr>
              <a:t>в</a:t>
            </a:r>
            <a:r>
              <a:rPr lang="ru-RU" sz="1800" dirty="0">
                <a:effectLst/>
                <a:latin typeface="Fd261957-Identity-H"/>
              </a:rPr>
              <a:t>ается обнаружением выбросов или </a:t>
            </a:r>
            <a:r>
              <a:rPr lang="ru-RU" sz="1800" dirty="0">
                <a:effectLst/>
                <a:latin typeface="Fd2042035-Identity-H"/>
              </a:rPr>
              <a:t>обнаружением новизны. </a:t>
            </a:r>
          </a:p>
          <a:p>
            <a:endParaRPr lang="ru-RU" sz="1800" dirty="0">
              <a:effectLst/>
              <a:latin typeface="Fd2042035-Identity-H"/>
            </a:endParaRPr>
          </a:p>
          <a:p>
            <a:endParaRPr lang="ru-RU" dirty="0"/>
          </a:p>
          <a:p>
            <a:endParaRPr lang="ru-RU" dirty="0"/>
          </a:p>
          <a:p>
            <a:endParaRPr lang="ru-RU" dirty="0"/>
          </a:p>
        </p:txBody>
      </p:sp>
      <p:sp>
        <p:nvSpPr>
          <p:cNvPr id="4" name="Номер слайда 3">
            <a:extLst>
              <a:ext uri="{FF2B5EF4-FFF2-40B4-BE49-F238E27FC236}">
                <a16:creationId xmlns:a16="http://schemas.microsoft.com/office/drawing/2014/main" id="{2C8998D6-62ED-D94F-ADAD-E310A0E3C715}"/>
              </a:ext>
            </a:extLst>
          </p:cNvPr>
          <p:cNvSpPr>
            <a:spLocks noGrp="1"/>
          </p:cNvSpPr>
          <p:nvPr>
            <p:ph type="sldNum" sz="quarter" idx="12"/>
          </p:nvPr>
        </p:nvSpPr>
        <p:spPr/>
        <p:txBody>
          <a:bodyPr/>
          <a:lstStyle/>
          <a:p>
            <a:fld id="{38237106-F2ED-405E-BC33-CC3CF426205F}" type="slidenum">
              <a:rPr lang="en-US" smtClean="0"/>
              <a:pPr/>
              <a:t>59</a:t>
            </a:fld>
            <a:endParaRPr lang="en-US"/>
          </a:p>
        </p:txBody>
      </p:sp>
    </p:spTree>
    <p:extLst>
      <p:ext uri="{BB962C8B-B14F-4D97-AF65-F5344CB8AC3E}">
        <p14:creationId xmlns:p14="http://schemas.microsoft.com/office/powerpoint/2010/main" val="707909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341132" y="297226"/>
            <a:ext cx="5352999" cy="750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bg1">
                    <a:lumMod val="95000"/>
                  </a:schemeClr>
                </a:solidFill>
                <a:latin typeface="Consolas" charset="0"/>
                <a:ea typeface="Consolas" charset="0"/>
                <a:cs typeface="Consolas" charset="0"/>
              </a:rPr>
              <a:t> </a:t>
            </a:r>
            <a:r>
              <a:rPr lang="ru-RU" sz="2400" b="1" dirty="0">
                <a:solidFill>
                  <a:schemeClr val="bg1">
                    <a:lumMod val="95000"/>
                  </a:schemeClr>
                </a:solidFill>
                <a:latin typeface="Consolas" charset="0"/>
                <a:ea typeface="Consolas" charset="0"/>
                <a:cs typeface="Consolas" charset="0"/>
              </a:rPr>
              <a:t> </a:t>
            </a:r>
            <a:r>
              <a:rPr lang="en-US" sz="2400" b="1" dirty="0">
                <a:solidFill>
                  <a:srgbClr val="00B0F0"/>
                </a:solidFill>
                <a:ea typeface="Consolas" charset="0"/>
                <a:cs typeface="Consolas" charset="0"/>
              </a:rPr>
              <a:t> </a:t>
            </a:r>
            <a:r>
              <a:rPr lang="ru-RU" sz="2400" b="1" dirty="0">
                <a:solidFill>
                  <a:srgbClr val="00B0F0"/>
                </a:solidFill>
                <a:ea typeface="Consolas" charset="0"/>
                <a:cs typeface="Consolas" charset="0"/>
              </a:rPr>
              <a:t>Взаимосвязи между науками</a:t>
            </a:r>
          </a:p>
        </p:txBody>
      </p:sp>
      <p:pic>
        <p:nvPicPr>
          <p:cNvPr id="4" name="Рисунок 3">
            <a:extLst>
              <a:ext uri="{FF2B5EF4-FFF2-40B4-BE49-F238E27FC236}">
                <a16:creationId xmlns:a16="http://schemas.microsoft.com/office/drawing/2014/main" id="{C3E69D01-2AB2-5A4D-AF6E-743794E813B8}"/>
              </a:ext>
            </a:extLst>
          </p:cNvPr>
          <p:cNvPicPr>
            <a:picLocks noChangeAspect="1"/>
          </p:cNvPicPr>
          <p:nvPr/>
        </p:nvPicPr>
        <p:blipFill rotWithShape="1">
          <a:blip r:embed="rId2"/>
          <a:srcRect t="14738" b="11243"/>
          <a:stretch/>
        </p:blipFill>
        <p:spPr>
          <a:xfrm>
            <a:off x="1944547" y="1541926"/>
            <a:ext cx="6207929" cy="4595044"/>
          </a:xfrm>
          <a:prstGeom prst="rect">
            <a:avLst/>
          </a:prstGeom>
        </p:spPr>
      </p:pic>
      <p:sp>
        <p:nvSpPr>
          <p:cNvPr id="11" name="Прямоугольник 10">
            <a:extLst>
              <a:ext uri="{FF2B5EF4-FFF2-40B4-BE49-F238E27FC236}">
                <a16:creationId xmlns:a16="http://schemas.microsoft.com/office/drawing/2014/main" id="{6A3C97B3-37BC-F241-BCA0-577EBED7D0F8}"/>
              </a:ext>
            </a:extLst>
          </p:cNvPr>
          <p:cNvSpPr/>
          <p:nvPr/>
        </p:nvSpPr>
        <p:spPr>
          <a:xfrm>
            <a:off x="1944547" y="1541926"/>
            <a:ext cx="6207928" cy="4595043"/>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Tree>
    <p:extLst>
      <p:ext uri="{BB962C8B-B14F-4D97-AF65-F5344CB8AC3E}">
        <p14:creationId xmlns:p14="http://schemas.microsoft.com/office/powerpoint/2010/main" val="2512966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 dirty="0"/>
              <a:t>Зачем разделять вывод и решение?</a:t>
            </a:r>
            <a:endParaRPr lang="en-GB" dirty="0"/>
          </a:p>
        </p:txBody>
      </p:sp>
      <p:graphicFrame>
        <p:nvGraphicFramePr>
          <p:cNvPr id="4" name="Объект 3">
            <a:extLst>
              <a:ext uri="{FF2B5EF4-FFF2-40B4-BE49-F238E27FC236}">
                <a16:creationId xmlns:a16="http://schemas.microsoft.com/office/drawing/2014/main" id="{AC4C8EA5-0D6B-3249-A381-5FF11B97E977}"/>
              </a:ext>
            </a:extLst>
          </p:cNvPr>
          <p:cNvGraphicFramePr>
            <a:graphicFrameLocks noGrp="1"/>
          </p:cNvGraphicFramePr>
          <p:nvPr>
            <p:ph idx="1"/>
            <p:extLst>
              <p:ext uri="{D42A27DB-BD31-4B8C-83A1-F6EECF244321}">
                <p14:modId xmlns:p14="http://schemas.microsoft.com/office/powerpoint/2010/main" val="3866332777"/>
              </p:ext>
            </p:extLst>
          </p:nvPr>
        </p:nvGraphicFramePr>
        <p:xfrm>
          <a:off x="457200" y="1226916"/>
          <a:ext cx="8229600" cy="5474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Теория принятия решений для регрессии</a:t>
            </a:r>
            <a:endParaRPr lang="en-GB" dirty="0"/>
          </a:p>
        </p:txBody>
      </p:sp>
      <p:sp>
        <p:nvSpPr>
          <p:cNvPr id="3" name="Content Placeholder 2"/>
          <p:cNvSpPr>
            <a:spLocks noGrp="1"/>
          </p:cNvSpPr>
          <p:nvPr>
            <p:ph idx="1"/>
          </p:nvPr>
        </p:nvSpPr>
        <p:spPr>
          <a:xfrm>
            <a:off x="457201" y="1600200"/>
            <a:ext cx="5029200" cy="4525963"/>
          </a:xfrm>
        </p:spPr>
        <p:txBody>
          <a:bodyPr>
            <a:normAutofit/>
          </a:bodyPr>
          <a:lstStyle/>
          <a:p>
            <a:pPr marL="0" indent="0">
              <a:buNone/>
            </a:pPr>
            <a:r>
              <a:rPr lang="ru-RU" sz="2400" dirty="0"/>
              <a:t>Шаг вывода</a:t>
            </a:r>
            <a:endParaRPr lang="en-GB" sz="2400" dirty="0"/>
          </a:p>
          <a:p>
            <a:r>
              <a:rPr lang="en-GB" sz="2400" dirty="0"/>
              <a:t>	</a:t>
            </a:r>
            <a:r>
              <a:rPr lang="ru-RU" sz="2400" dirty="0"/>
              <a:t>Определить</a:t>
            </a:r>
            <a:r>
              <a:rPr lang="en-GB" sz="2400" dirty="0"/>
              <a:t>            .</a:t>
            </a:r>
          </a:p>
          <a:p>
            <a:pPr marL="0" indent="0">
              <a:buNone/>
            </a:pPr>
            <a:r>
              <a:rPr lang="ru-RU" sz="2400" dirty="0"/>
              <a:t>Шаг решения</a:t>
            </a:r>
            <a:endParaRPr lang="en-GB" sz="2400" dirty="0"/>
          </a:p>
          <a:p>
            <a:r>
              <a:rPr lang="ru-RU" sz="2400" dirty="0"/>
              <a:t>Для заданного </a:t>
            </a:r>
            <a:r>
              <a:rPr lang="en-GB" sz="2400" dirty="0">
                <a:latin typeface="cmbx10" pitchFamily="34" charset="0"/>
                <a:cs typeface="AngsanaUPC" pitchFamily="18" charset="-34"/>
              </a:rPr>
              <a:t>x</a:t>
            </a:r>
            <a:r>
              <a:rPr lang="en-GB" sz="2400" dirty="0">
                <a:latin typeface="+mj-lt"/>
              </a:rPr>
              <a:t>, </a:t>
            </a:r>
            <a:r>
              <a:rPr lang="ru-RU" sz="2400" dirty="0">
                <a:latin typeface="+mj-lt"/>
              </a:rPr>
              <a:t>построить оптимальный прогноз</a:t>
            </a:r>
            <a:r>
              <a:rPr lang="en-GB" sz="2400" dirty="0">
                <a:latin typeface="+mj-lt"/>
              </a:rPr>
              <a:t> </a:t>
            </a:r>
            <a:r>
              <a:rPr lang="en-GB" sz="2400" dirty="0">
                <a:latin typeface="cmti10" pitchFamily="34" charset="0"/>
              </a:rPr>
              <a:t>y</a:t>
            </a:r>
            <a:r>
              <a:rPr lang="en-GB" sz="2400" dirty="0">
                <a:latin typeface="cmr10" pitchFamily="34" charset="0"/>
              </a:rPr>
              <a:t>(</a:t>
            </a:r>
            <a:r>
              <a:rPr lang="en-GB" sz="2400" dirty="0">
                <a:latin typeface="cmbx10" pitchFamily="34" charset="0"/>
                <a:cs typeface="AngsanaUPC" pitchFamily="18" charset="-34"/>
              </a:rPr>
              <a:t>x</a:t>
            </a:r>
            <a:r>
              <a:rPr lang="en-GB" sz="2400" dirty="0">
                <a:latin typeface="cmr10" pitchFamily="34" charset="0"/>
              </a:rPr>
              <a:t>)</a:t>
            </a:r>
            <a:r>
              <a:rPr lang="ru-RU" sz="2400" dirty="0">
                <a:latin typeface="cmr10" pitchFamily="34" charset="0"/>
              </a:rPr>
              <a:t> для </a:t>
            </a:r>
            <a:r>
              <a:rPr lang="en-GB" sz="2400" dirty="0">
                <a:latin typeface="cmti10" pitchFamily="34" charset="0"/>
              </a:rPr>
              <a:t>t</a:t>
            </a:r>
            <a:r>
              <a:rPr lang="en-GB" sz="2400" dirty="0">
                <a:latin typeface="+mj-lt"/>
              </a:rPr>
              <a:t>.</a:t>
            </a:r>
          </a:p>
          <a:p>
            <a:r>
              <a:rPr lang="ru-RU" sz="2400" dirty="0">
                <a:latin typeface="+mj-lt"/>
              </a:rPr>
              <a:t>Функция потерь</a:t>
            </a:r>
            <a:r>
              <a:rPr lang="en-GB" sz="2400" dirty="0">
                <a:latin typeface="+mj-lt"/>
              </a:rPr>
              <a:t>:</a:t>
            </a:r>
          </a:p>
        </p:txBody>
      </p:sp>
      <p:pic>
        <p:nvPicPr>
          <p:cNvPr id="6" name="Picture 5"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2590197" y="2126742"/>
            <a:ext cx="710186" cy="280416"/>
          </a:xfrm>
          <a:prstGeom prst="rect">
            <a:avLst/>
          </a:prstGeom>
          <a:noFill/>
          <a:ln/>
          <a:effectLst/>
        </p:spPr>
      </p:pic>
      <p:pic>
        <p:nvPicPr>
          <p:cNvPr id="7" name="Picture 6"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697989" y="4146042"/>
            <a:ext cx="3633223" cy="609602"/>
          </a:xfrm>
          <a:prstGeom prst="rect">
            <a:avLst/>
          </a:prstGeom>
          <a:noFill/>
        </p:spPr>
      </p:pic>
      <p:pic>
        <p:nvPicPr>
          <p:cNvPr id="4" name="Рисунок 3">
            <a:extLst>
              <a:ext uri="{FF2B5EF4-FFF2-40B4-BE49-F238E27FC236}">
                <a16:creationId xmlns:a16="http://schemas.microsoft.com/office/drawing/2014/main" id="{FD49593C-F130-D04B-AF21-61C5DE960D3C}"/>
              </a:ext>
            </a:extLst>
          </p:cNvPr>
          <p:cNvPicPr>
            <a:picLocks noChangeAspect="1"/>
          </p:cNvPicPr>
          <p:nvPr/>
        </p:nvPicPr>
        <p:blipFill>
          <a:blip r:embed="rId6"/>
          <a:stretch>
            <a:fillRect/>
          </a:stretch>
        </p:blipFill>
        <p:spPr>
          <a:xfrm>
            <a:off x="4264534" y="3773884"/>
            <a:ext cx="4422265" cy="2967831"/>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Квадратичная функция потерь</a:t>
            </a:r>
            <a:endParaRPr lang="en-GB" dirty="0"/>
          </a:p>
        </p:txBody>
      </p:sp>
      <p:pic>
        <p:nvPicPr>
          <p:cNvPr id="5" name="Picture 4"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a:xfrm>
            <a:off x="2679188" y="1905000"/>
            <a:ext cx="3785623" cy="609602"/>
          </a:xfrm>
          <a:prstGeom prst="rect">
            <a:avLst/>
          </a:prstGeom>
          <a:noFill/>
        </p:spPr>
      </p:pic>
      <p:pic>
        <p:nvPicPr>
          <p:cNvPr id="7" name="Picture 6"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800091" y="2971798"/>
            <a:ext cx="7543816" cy="685802"/>
          </a:xfrm>
          <a:prstGeom prst="rect">
            <a:avLst/>
          </a:prstGeom>
          <a:noFill/>
        </p:spPr>
      </p:pic>
      <p:pic>
        <p:nvPicPr>
          <p:cNvPr id="9" name="Picture 8"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1536186" y="4038600"/>
            <a:ext cx="6071627" cy="609602"/>
          </a:xfrm>
          <a:prstGeom prst="rect">
            <a:avLst/>
          </a:prstGeom>
          <a:noFill/>
        </p:spPr>
      </p:pic>
      <p:pic>
        <p:nvPicPr>
          <p:cNvPr id="8" name="Picture 7"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a:xfrm>
            <a:off x="3860291" y="4977384"/>
            <a:ext cx="1423417" cy="280416"/>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3ED00B-E047-EF45-B1EE-91B59D4938B3}"/>
              </a:ext>
            </a:extLst>
          </p:cNvPr>
          <p:cNvSpPr>
            <a:spLocks noGrp="1"/>
          </p:cNvSpPr>
          <p:nvPr>
            <p:ph type="title"/>
          </p:nvPr>
        </p:nvSpPr>
        <p:spPr/>
        <p:txBody>
          <a:bodyPr>
            <a:normAutofit/>
          </a:bodyPr>
          <a:lstStyle/>
          <a:p>
            <a:r>
              <a:rPr lang="ru-RU" dirty="0"/>
              <a:t>Функция потерь </a:t>
            </a:r>
            <a:r>
              <a:rPr lang="ru-RU" dirty="0" err="1"/>
              <a:t>Минковского</a:t>
            </a:r>
            <a:r>
              <a:rPr lang="ru-RU" dirty="0"/>
              <a:t> </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158617E1-CF0F-354E-A36F-498D65C3AABB}"/>
                  </a:ext>
                </a:extLst>
              </p:cNvPr>
              <p:cNvSpPr>
                <a:spLocks noGrp="1"/>
              </p:cNvSpPr>
              <p:nvPr>
                <p:ph idx="1"/>
              </p:nvPr>
            </p:nvSpPr>
            <p:spPr>
              <a:xfrm>
                <a:off x="457200" y="1215342"/>
                <a:ext cx="8229600" cy="4910821"/>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𝔼</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𝑞</m:t>
                              </m:r>
                            </m:sub>
                          </m:sSub>
                        </m:e>
                      </m:d>
                      <m:r>
                        <a:rPr lang="en-US" b="0" i="1" smtClean="0">
                          <a:latin typeface="Cambria Math" panose="02040503050406030204" pitchFamily="18" charset="0"/>
                        </a:rPr>
                        <m:t>=</m:t>
                      </m:r>
                      <m:nary>
                        <m:naryPr>
                          <m:chr m:val="∬"/>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𝑡</m:t>
                                  </m:r>
                                </m:e>
                              </m:d>
                            </m:e>
                            <m:sup>
                              <m:r>
                                <a:rPr lang="en-US" b="0" i="1" smtClean="0">
                                  <a:latin typeface="Cambria Math" panose="02040503050406030204" pitchFamily="18" charset="0"/>
                                </a:rPr>
                                <m:t>𝑞</m:t>
                              </m:r>
                            </m:sup>
                          </m:sSup>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𝑑𝑥𝑑𝑡</m:t>
                          </m:r>
                        </m:e>
                      </m:nary>
                    </m:oMath>
                  </m:oMathPara>
                </a14:m>
                <a:endParaRPr lang="en-US" dirty="0"/>
              </a:p>
              <a:p>
                <a:pPr marL="0" indent="0">
                  <a:buNone/>
                </a:pPr>
                <a:endParaRPr lang="ru-RU" dirty="0"/>
              </a:p>
            </p:txBody>
          </p:sp>
        </mc:Choice>
        <mc:Fallback>
          <p:sp>
            <p:nvSpPr>
              <p:cNvPr id="3" name="Объект 2">
                <a:extLst>
                  <a:ext uri="{FF2B5EF4-FFF2-40B4-BE49-F238E27FC236}">
                    <a16:creationId xmlns:a16="http://schemas.microsoft.com/office/drawing/2014/main" id="{158617E1-CF0F-354E-A36F-498D65C3AABB}"/>
                  </a:ext>
                </a:extLst>
              </p:cNvPr>
              <p:cNvSpPr>
                <a:spLocks noGrp="1" noRot="1" noChangeAspect="1" noMove="1" noResize="1" noEditPoints="1" noAdjustHandles="1" noChangeArrowheads="1" noChangeShapeType="1" noTextEdit="1"/>
              </p:cNvSpPr>
              <p:nvPr>
                <p:ph idx="1"/>
              </p:nvPr>
            </p:nvSpPr>
            <p:spPr>
              <a:xfrm>
                <a:off x="457200" y="1215342"/>
                <a:ext cx="8229600" cy="4910821"/>
              </a:xfrm>
              <a:blipFill>
                <a:blip r:embed="rId2"/>
                <a:stretch>
                  <a:fillRect t="-40206"/>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740CF437-E53C-474C-94DF-EBDA9DC96C9F}"/>
              </a:ext>
            </a:extLst>
          </p:cNvPr>
          <p:cNvSpPr>
            <a:spLocks noGrp="1"/>
          </p:cNvSpPr>
          <p:nvPr>
            <p:ph type="sldNum" sz="quarter" idx="12"/>
          </p:nvPr>
        </p:nvSpPr>
        <p:spPr/>
        <p:txBody>
          <a:bodyPr/>
          <a:lstStyle/>
          <a:p>
            <a:fld id="{38237106-F2ED-405E-BC33-CC3CF426205F}" type="slidenum">
              <a:rPr lang="en-US" smtClean="0"/>
              <a:pPr/>
              <a:t>63</a:t>
            </a:fld>
            <a:endParaRPr lang="en-US"/>
          </a:p>
        </p:txBody>
      </p:sp>
      <p:pic>
        <p:nvPicPr>
          <p:cNvPr id="7" name="Рисунок 6">
            <a:extLst>
              <a:ext uri="{FF2B5EF4-FFF2-40B4-BE49-F238E27FC236}">
                <a16:creationId xmlns:a16="http://schemas.microsoft.com/office/drawing/2014/main" id="{A939CC6F-AAEA-544E-A22E-1E123A8B3D12}"/>
              </a:ext>
            </a:extLst>
          </p:cNvPr>
          <p:cNvPicPr>
            <a:picLocks noChangeAspect="1"/>
          </p:cNvPicPr>
          <p:nvPr/>
        </p:nvPicPr>
        <p:blipFill>
          <a:blip r:embed="rId3"/>
          <a:stretch>
            <a:fillRect/>
          </a:stretch>
        </p:blipFill>
        <p:spPr>
          <a:xfrm>
            <a:off x="1359664" y="2419350"/>
            <a:ext cx="2705100" cy="2019300"/>
          </a:xfrm>
          <a:prstGeom prst="rect">
            <a:avLst/>
          </a:prstGeom>
        </p:spPr>
      </p:pic>
      <p:pic>
        <p:nvPicPr>
          <p:cNvPr id="9" name="Рисунок 8">
            <a:extLst>
              <a:ext uri="{FF2B5EF4-FFF2-40B4-BE49-F238E27FC236}">
                <a16:creationId xmlns:a16="http://schemas.microsoft.com/office/drawing/2014/main" id="{68492806-E664-344D-ABB2-BFB9A66C91F4}"/>
              </a:ext>
            </a:extLst>
          </p:cNvPr>
          <p:cNvPicPr>
            <a:picLocks noChangeAspect="1"/>
          </p:cNvPicPr>
          <p:nvPr/>
        </p:nvPicPr>
        <p:blipFill>
          <a:blip r:embed="rId4"/>
          <a:stretch>
            <a:fillRect/>
          </a:stretch>
        </p:blipFill>
        <p:spPr>
          <a:xfrm>
            <a:off x="4457942" y="2395960"/>
            <a:ext cx="2705100" cy="2019300"/>
          </a:xfrm>
          <a:prstGeom prst="rect">
            <a:avLst/>
          </a:prstGeom>
        </p:spPr>
      </p:pic>
      <p:pic>
        <p:nvPicPr>
          <p:cNvPr id="11" name="Рисунок 10">
            <a:extLst>
              <a:ext uri="{FF2B5EF4-FFF2-40B4-BE49-F238E27FC236}">
                <a16:creationId xmlns:a16="http://schemas.microsoft.com/office/drawing/2014/main" id="{B6B4045B-8994-6841-AC6D-03A689E111DE}"/>
              </a:ext>
            </a:extLst>
          </p:cNvPr>
          <p:cNvPicPr>
            <a:picLocks noChangeAspect="1"/>
          </p:cNvPicPr>
          <p:nvPr/>
        </p:nvPicPr>
        <p:blipFill>
          <a:blip r:embed="rId5"/>
          <a:stretch>
            <a:fillRect/>
          </a:stretch>
        </p:blipFill>
        <p:spPr>
          <a:xfrm>
            <a:off x="1359664" y="4633008"/>
            <a:ext cx="2705100" cy="2019300"/>
          </a:xfrm>
          <a:prstGeom prst="rect">
            <a:avLst/>
          </a:prstGeom>
        </p:spPr>
      </p:pic>
      <p:pic>
        <p:nvPicPr>
          <p:cNvPr id="13" name="Рисунок 12">
            <a:extLst>
              <a:ext uri="{FF2B5EF4-FFF2-40B4-BE49-F238E27FC236}">
                <a16:creationId xmlns:a16="http://schemas.microsoft.com/office/drawing/2014/main" id="{07AD6CCE-7180-ED45-B76C-40F7899871E0}"/>
              </a:ext>
            </a:extLst>
          </p:cNvPr>
          <p:cNvPicPr>
            <a:picLocks noChangeAspect="1"/>
          </p:cNvPicPr>
          <p:nvPr/>
        </p:nvPicPr>
        <p:blipFill>
          <a:blip r:embed="rId6"/>
          <a:stretch>
            <a:fillRect/>
          </a:stretch>
        </p:blipFill>
        <p:spPr>
          <a:xfrm>
            <a:off x="4457942" y="4473575"/>
            <a:ext cx="2705100" cy="2019300"/>
          </a:xfrm>
          <a:prstGeom prst="rect">
            <a:avLst/>
          </a:prstGeom>
        </p:spPr>
      </p:pic>
    </p:spTree>
    <p:extLst>
      <p:ext uri="{BB962C8B-B14F-4D97-AF65-F5344CB8AC3E}">
        <p14:creationId xmlns:p14="http://schemas.microsoft.com/office/powerpoint/2010/main" val="5696741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B78738-5861-0844-B57B-B23A5DBA2C98}"/>
              </a:ext>
            </a:extLst>
          </p:cNvPr>
          <p:cNvSpPr>
            <a:spLocks noGrp="1"/>
          </p:cNvSpPr>
          <p:nvPr>
            <p:ph type="title"/>
          </p:nvPr>
        </p:nvSpPr>
        <p:spPr/>
        <p:txBody>
          <a:bodyPr/>
          <a:lstStyle/>
          <a:p>
            <a:r>
              <a:rPr lang="ru-RU" dirty="0"/>
              <a:t>Теория информации</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8A51051-EEB8-0B45-A983-E284F516FAB5}"/>
                  </a:ext>
                </a:extLst>
              </p:cNvPr>
              <p:cNvSpPr>
                <a:spLocks noGrp="1"/>
              </p:cNvSpPr>
              <p:nvPr>
                <p:ph idx="1"/>
              </p:nvPr>
            </p:nvSpPr>
            <p:spPr>
              <a:xfrm>
                <a:off x="457200" y="1600200"/>
                <a:ext cx="4700954" cy="5105400"/>
              </a:xfrm>
            </p:spPr>
            <p:txBody>
              <a:bodyPr>
                <a:normAutofit fontScale="92500" lnSpcReduction="10000"/>
              </a:bodyPr>
              <a:lstStyle/>
              <a:p>
                <a:pPr marL="0" indent="0">
                  <a:spcBef>
                    <a:spcPts val="900"/>
                  </a:spcBef>
                  <a:spcAft>
                    <a:spcPts val="900"/>
                  </a:spcAft>
                  <a:buNone/>
                </a:pPr>
                <a:r>
                  <a:rPr lang="ru-RU" sz="1800" i="1" dirty="0">
                    <a:effectLst/>
                    <a:latin typeface="Aptos" panose="020B0004020202020204" pitchFamily="34" charset="0"/>
                    <a:ea typeface="Aptos" panose="020B0004020202020204" pitchFamily="34" charset="0"/>
                    <a:cs typeface="Times New Roman" panose="02020603050405020304" pitchFamily="18" charset="0"/>
                  </a:rPr>
                  <a:t>Сколько информации мы получаем, когда наблюдаем определенную переменную?</a:t>
                </a: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Рассмотрим, например, событие появления в небе инопланетного космического корабля. Мы никогда его не видели и были бы крайне удивлены, если бы такое событие когда-нибудь произошло, поскольку это неожиданно с учетом наших текущих знаний. Следовательно, количество информации можно рассматривать как степень </a:t>
                </a:r>
                <a:r>
                  <a:rPr lang="ru-RU" sz="1800" i="1" dirty="0">
                    <a:effectLst/>
                    <a:latin typeface="Aptos" panose="020B0004020202020204" pitchFamily="34" charset="0"/>
                    <a:ea typeface="Aptos" panose="020B0004020202020204" pitchFamily="34" charset="0"/>
                    <a:cs typeface="Times New Roman" panose="02020603050405020304" pitchFamily="18" charset="0"/>
                  </a:rPr>
                  <a:t>удивления </a:t>
                </a:r>
                <a:r>
                  <a:rPr lang="ru-RU" sz="1800" dirty="0">
                    <a:effectLst/>
                    <a:latin typeface="Aptos" panose="020B0004020202020204" pitchFamily="34" charset="0"/>
                    <a:ea typeface="Aptos" panose="020B0004020202020204" pitchFamily="34" charset="0"/>
                    <a:cs typeface="Times New Roman" panose="02020603050405020304" pitchFamily="18" charset="0"/>
                  </a:rPr>
                  <a:t>при получении значения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Мера информационного содержания, зависит от распределения вероятностей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и, в частности, определяется логарифмом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nor/>
                        </m:rPr>
                        <a:rPr lang="ru-RU" sz="1800">
                          <a:effectLst/>
                          <a:latin typeface="Aptos" panose="020B0004020202020204" pitchFamily="34" charset="0"/>
                          <a:ea typeface="Aptos" panose="020B0004020202020204" pitchFamily="34" charset="0"/>
                          <a:cs typeface="Times New Roman" panose="02020603050405020304" pitchFamily="18" charset="0"/>
                        </a:rPr>
                        <m:t>h</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log</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знак «минус» гарантирует, что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h</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Если основание логарифма равно </a:t>
                </a:r>
                <a:r>
                  <a:rPr lang="en-US" sz="1800" dirty="0">
                    <a:effectLst/>
                    <a:latin typeface="Aptos" panose="020B0004020202020204" pitchFamily="34" charset="0"/>
                    <a:ea typeface="Aptos" panose="020B0004020202020204" pitchFamily="34" charset="0"/>
                    <a:cs typeface="Times New Roman" panose="02020603050405020304" pitchFamily="18" charset="0"/>
                  </a:rPr>
                  <a:t>2,</a:t>
                </a:r>
                <a:r>
                  <a:rPr lang="ru-RU" sz="1800" dirty="0">
                    <a:effectLst/>
                    <a:latin typeface="Aptos" panose="020B0004020202020204" pitchFamily="34" charset="0"/>
                    <a:ea typeface="Aptos" panose="020B0004020202020204" pitchFamily="34" charset="0"/>
                    <a:cs typeface="Times New Roman" panose="02020603050405020304" pitchFamily="18" charset="0"/>
                  </a:rPr>
                  <a:t> то единицы измерения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h</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b="1" dirty="0">
                    <a:effectLst/>
                    <a:latin typeface="Aptos" panose="020B0004020202020204" pitchFamily="34" charset="0"/>
                    <a:ea typeface="Aptos" panose="020B0004020202020204" pitchFamily="34" charset="0"/>
                    <a:cs typeface="Times New Roman" panose="02020603050405020304" pitchFamily="18" charset="0"/>
                  </a:rPr>
                  <a:t>биты</a:t>
                </a:r>
                <a:r>
                  <a:rPr lang="ru-RU" sz="1800" dirty="0">
                    <a:effectLst/>
                    <a:latin typeface="Aptos" panose="020B0004020202020204" pitchFamily="34" charset="0"/>
                    <a:ea typeface="Aptos" panose="020B0004020202020204" pitchFamily="34" charset="0"/>
                    <a:cs typeface="Times New Roman" panose="02020603050405020304" pitchFamily="18" charset="0"/>
                  </a:rPr>
                  <a:t>.</a:t>
                </a:r>
              </a:p>
            </p:txBody>
          </p:sp>
        </mc:Choice>
        <mc:Fallback xmlns="">
          <p:sp>
            <p:nvSpPr>
              <p:cNvPr id="3" name="Объект 2">
                <a:extLst>
                  <a:ext uri="{FF2B5EF4-FFF2-40B4-BE49-F238E27FC236}">
                    <a16:creationId xmlns:a16="http://schemas.microsoft.com/office/drawing/2014/main" id="{18A51051-EEB8-0B45-A983-E284F516FAB5}"/>
                  </a:ext>
                </a:extLst>
              </p:cNvPr>
              <p:cNvSpPr>
                <a:spLocks noGrp="1" noRot="1" noChangeAspect="1" noMove="1" noResize="1" noEditPoints="1" noAdjustHandles="1" noChangeArrowheads="1" noChangeShapeType="1" noTextEdit="1"/>
              </p:cNvSpPr>
              <p:nvPr>
                <p:ph idx="1"/>
              </p:nvPr>
            </p:nvSpPr>
            <p:spPr>
              <a:xfrm>
                <a:off x="457200" y="1600200"/>
                <a:ext cx="4700954" cy="5105400"/>
              </a:xfrm>
              <a:blipFill>
                <a:blip r:embed="rId2"/>
                <a:stretch>
                  <a:fillRect l="-809" t="-995" r="-539"/>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B4C856B5-A985-804F-8945-6AD4869C5D04}"/>
              </a:ext>
            </a:extLst>
          </p:cNvPr>
          <p:cNvSpPr>
            <a:spLocks noGrp="1"/>
          </p:cNvSpPr>
          <p:nvPr>
            <p:ph type="sldNum" sz="quarter" idx="12"/>
          </p:nvPr>
        </p:nvSpPr>
        <p:spPr/>
        <p:txBody>
          <a:bodyPr/>
          <a:lstStyle/>
          <a:p>
            <a:fld id="{38237106-F2ED-405E-BC33-CC3CF426205F}" type="slidenum">
              <a:rPr lang="en-US" smtClean="0"/>
              <a:pPr/>
              <a:t>64</a:t>
            </a:fld>
            <a:endParaRPr lang="en-US"/>
          </a:p>
        </p:txBody>
      </p:sp>
      <p:pic>
        <p:nvPicPr>
          <p:cNvPr id="5" name="Picture" descr="png">
            <a:extLst>
              <a:ext uri="{FF2B5EF4-FFF2-40B4-BE49-F238E27FC236}">
                <a16:creationId xmlns:a16="http://schemas.microsoft.com/office/drawing/2014/main" id="{BD468DDB-4919-394A-8C68-689D2F457A4C}"/>
              </a:ext>
            </a:extLst>
          </p:cNvPr>
          <p:cNvPicPr/>
          <p:nvPr/>
        </p:nvPicPr>
        <p:blipFill>
          <a:blip r:embed="rId3"/>
          <a:stretch>
            <a:fillRect/>
          </a:stretch>
        </p:blipFill>
        <p:spPr bwMode="auto">
          <a:xfrm>
            <a:off x="5158154" y="1894963"/>
            <a:ext cx="3729160" cy="3362837"/>
          </a:xfrm>
          <a:prstGeom prst="rect">
            <a:avLst/>
          </a:prstGeom>
          <a:noFill/>
          <a:ln w="9525">
            <a:noFill/>
            <a:headEnd/>
            <a:tailEnd/>
          </a:ln>
        </p:spPr>
      </p:pic>
    </p:spTree>
    <p:extLst>
      <p:ext uri="{BB962C8B-B14F-4D97-AF65-F5344CB8AC3E}">
        <p14:creationId xmlns:p14="http://schemas.microsoft.com/office/powerpoint/2010/main" val="1343615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C0D4DE-B2FD-A240-964E-DEC5490E3381}"/>
              </a:ext>
            </a:extLst>
          </p:cNvPr>
          <p:cNvSpPr>
            <a:spLocks noGrp="1"/>
          </p:cNvSpPr>
          <p:nvPr>
            <p:ph type="title"/>
          </p:nvPr>
        </p:nvSpPr>
        <p:spPr/>
        <p:txBody>
          <a:bodyPr/>
          <a:lstStyle/>
          <a:p>
            <a:r>
              <a:rPr lang="ru-RU" dirty="0"/>
              <a:t>Энтропия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A6B9F21-4A1E-6A46-90EB-6CCD5B01B6D3}"/>
                  </a:ext>
                </a:extLst>
              </p:cNvPr>
              <p:cNvSpPr>
                <a:spLocks noGrp="1"/>
              </p:cNvSpPr>
              <p:nvPr>
                <p:ph idx="1"/>
              </p:nvPr>
            </p:nvSpPr>
            <p:spPr/>
            <p:txBody>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Средний объем информации получается путем умножения ожидаемого значения на содержание информации, заданное формулой:</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sub>
                        <m:sup>
                          <m:r>
                            <a:rPr lang="en-US" sz="1800" i="1">
                              <a:effectLst/>
                              <a:latin typeface="Cambria Math" panose="02040503050406030204" pitchFamily="18" charset="0"/>
                              <a:ea typeface="Aptos" panose="020B0004020202020204" pitchFamily="34" charset="0"/>
                              <a:cs typeface="Times New Roman" panose="02020603050405020304" pitchFamily="18" charset="0"/>
                            </a:rPr>
                            <m:t>​</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e>
                      </m:nary>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sub>
                        <m:sup>
                          <m:r>
                            <a:rPr lang="en-US" sz="1800" i="1">
                              <a:effectLst/>
                              <a:latin typeface="Cambria Math" panose="02040503050406030204" pitchFamily="18" charset="0"/>
                              <a:ea typeface="Aptos" panose="020B0004020202020204" pitchFamily="34" charset="0"/>
                              <a:cs typeface="Times New Roman" panose="02020603050405020304" pitchFamily="18" charset="0"/>
                            </a:rPr>
                            <m:t>​</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e>
                      </m:nary>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log</m:t>
                          </m:r>
                        </m:e>
                        <m:sub>
                          <m:r>
                            <a:rPr lang="en-US" sz="1800" i="1">
                              <a:effectLst/>
                              <a:latin typeface="Cambria Math" panose="02040503050406030204" pitchFamily="18" charset="0"/>
                              <a:ea typeface="Aptos" panose="020B0004020202020204" pitchFamily="34" charset="0"/>
                              <a:cs typeface="Times New Roman" panose="02020603050405020304" pitchFamily="18" charset="0"/>
                            </a:rPr>
                            <m:t>2</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Эта важная величина называется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энтропией </a:t>
                </a:r>
                <a:r>
                  <a:rPr lang="ru-RU" sz="1800" dirty="0">
                    <a:effectLst/>
                    <a:latin typeface="Aptos" panose="020B0004020202020204" pitchFamily="34" charset="0"/>
                    <a:ea typeface="Aptos" panose="020B0004020202020204" pitchFamily="34" charset="0"/>
                    <a:cs typeface="Times New Roman" panose="02020603050405020304" pitchFamily="18" charset="0"/>
                  </a:rPr>
                  <a:t>случайной величины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𝑋</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Рассмотрим дискретную случайную величину,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𝑋</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имеющую два возможных значения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с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вероятностями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pPr marL="0" indent="0">
                  <a:buNone/>
                </a:pPr>
                <a:endParaRPr lang="ru-RU" dirty="0"/>
              </a:p>
            </p:txBody>
          </p:sp>
        </mc:Choice>
        <mc:Fallback xmlns="">
          <p:sp>
            <p:nvSpPr>
              <p:cNvPr id="3" name="Объект 2">
                <a:extLst>
                  <a:ext uri="{FF2B5EF4-FFF2-40B4-BE49-F238E27FC236}">
                    <a16:creationId xmlns:a16="http://schemas.microsoft.com/office/drawing/2014/main" id="{CA6B9F21-4A1E-6A46-90EB-6CCD5B01B6D3}"/>
                  </a:ext>
                </a:extLst>
              </p:cNvPr>
              <p:cNvSpPr>
                <a:spLocks noGrp="1" noRot="1" noChangeAspect="1" noMove="1" noResize="1" noEditPoints="1" noAdjustHandles="1" noChangeArrowheads="1" noChangeShapeType="1" noTextEdit="1"/>
              </p:cNvSpPr>
              <p:nvPr>
                <p:ph idx="1"/>
              </p:nvPr>
            </p:nvSpPr>
            <p:spPr>
              <a:blipFill>
                <a:blip r:embed="rId2"/>
                <a:stretch>
                  <a:fillRect l="-617" t="-616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9968430-4BC7-A341-990A-D49A91F52CCE}"/>
              </a:ext>
            </a:extLst>
          </p:cNvPr>
          <p:cNvSpPr>
            <a:spLocks noGrp="1"/>
          </p:cNvSpPr>
          <p:nvPr>
            <p:ph type="sldNum" sz="quarter" idx="12"/>
          </p:nvPr>
        </p:nvSpPr>
        <p:spPr/>
        <p:txBody>
          <a:bodyPr/>
          <a:lstStyle/>
          <a:p>
            <a:fld id="{38237106-F2ED-405E-BC33-CC3CF426205F}" type="slidenum">
              <a:rPr lang="en-US" smtClean="0"/>
              <a:pPr/>
              <a:t>65</a:t>
            </a:fld>
            <a:endParaRPr lang="en-US"/>
          </a:p>
        </p:txBody>
      </p:sp>
      <p:pic>
        <p:nvPicPr>
          <p:cNvPr id="5" name="Picture" descr="png">
            <a:extLst>
              <a:ext uri="{FF2B5EF4-FFF2-40B4-BE49-F238E27FC236}">
                <a16:creationId xmlns:a16="http://schemas.microsoft.com/office/drawing/2014/main" id="{D03568A7-4A66-0144-846C-91412FA02C11}"/>
              </a:ext>
            </a:extLst>
          </p:cNvPr>
          <p:cNvPicPr/>
          <p:nvPr/>
        </p:nvPicPr>
        <p:blipFill>
          <a:blip r:embed="rId3"/>
          <a:stretch>
            <a:fillRect/>
          </a:stretch>
        </p:blipFill>
        <p:spPr bwMode="auto">
          <a:xfrm>
            <a:off x="4862781" y="3795346"/>
            <a:ext cx="3355096" cy="2924908"/>
          </a:xfrm>
          <a:prstGeom prst="rect">
            <a:avLst/>
          </a:prstGeom>
          <a:noFill/>
          <a:ln w="9525">
            <a:noFill/>
            <a:headEnd/>
            <a:tailEnd/>
          </a:ln>
        </p:spPr>
      </p:pic>
    </p:spTree>
    <p:extLst>
      <p:ext uri="{BB962C8B-B14F-4D97-AF65-F5344CB8AC3E}">
        <p14:creationId xmlns:p14="http://schemas.microsoft.com/office/powerpoint/2010/main" val="747692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Энтропия</a:t>
            </a:r>
            <a:endParaRPr lang="en-GB" dirty="0"/>
          </a:p>
        </p:txBody>
      </p:sp>
      <p:sp>
        <p:nvSpPr>
          <p:cNvPr id="3" name="Content Placeholder 2"/>
          <p:cNvSpPr>
            <a:spLocks noGrp="1"/>
          </p:cNvSpPr>
          <p:nvPr>
            <p:ph idx="1"/>
          </p:nvPr>
        </p:nvSpPr>
        <p:spPr/>
        <p:txBody>
          <a:bodyPr>
            <a:normAutofit/>
          </a:bodyPr>
          <a:lstStyle/>
          <a:p>
            <a:r>
              <a:rPr lang="ru" sz="2400" dirty="0"/>
              <a:t>Теория кодирования: </a:t>
            </a:r>
            <a:r>
              <a:rPr lang="ru" sz="2400" dirty="0">
                <a:latin typeface="cmti10" pitchFamily="34" charset="0"/>
              </a:rPr>
              <a:t>x </a:t>
            </a:r>
            <a:r>
              <a:rPr lang="ru" sz="2400" dirty="0"/>
              <a:t>дискретен с 8 возможными состояниями; сколько бит нужно для передачи состояния </a:t>
            </a:r>
            <a:r>
              <a:rPr lang="ru" sz="2400" dirty="0">
                <a:latin typeface="cmti10" pitchFamily="34" charset="0"/>
              </a:rPr>
              <a:t>x </a:t>
            </a:r>
            <a:r>
              <a:rPr lang="ru" sz="2400" dirty="0"/>
              <a:t>?</a:t>
            </a:r>
          </a:p>
          <a:p>
            <a:endParaRPr lang="en-GB" sz="2400" dirty="0"/>
          </a:p>
          <a:p>
            <a:r>
              <a:rPr lang="ru" sz="2400" dirty="0"/>
              <a:t>Все состояния одинаково вероятны</a:t>
            </a:r>
            <a:endParaRPr lang="en-GB" sz="2400" dirty="0"/>
          </a:p>
        </p:txBody>
      </p:sp>
      <p:pic>
        <p:nvPicPr>
          <p:cNvPr id="5" name="Picture 4" descr="TP_tmp.png"/>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a:xfrm>
            <a:off x="2883405" y="3581400"/>
            <a:ext cx="3377189" cy="557786"/>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Энтропия</a:t>
            </a:r>
            <a:endParaRPr lang="en-GB" dirty="0"/>
          </a:p>
        </p:txBody>
      </p:sp>
      <p:pic>
        <p:nvPicPr>
          <p:cNvPr id="18" name="Picture 17"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bwMode="auto">
          <a:xfrm>
            <a:off x="724632" y="1600200"/>
            <a:ext cx="7694727" cy="1118402"/>
          </a:xfrm>
          <a:prstGeom prst="rect">
            <a:avLst/>
          </a:prstGeom>
          <a:noFill/>
          <a:ln/>
          <a:effectLst/>
        </p:spPr>
      </p:pic>
      <p:pic>
        <p:nvPicPr>
          <p:cNvPr id="23" name="Picture 22"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762000" y="3429000"/>
            <a:ext cx="7596585" cy="813920"/>
          </a:xfrm>
          <a:prstGeom prst="rect">
            <a:avLst/>
          </a:prstGeom>
          <a:noFill/>
          <a:ln/>
          <a:effectLst/>
        </p:spPr>
      </p:pic>
      <p:pic>
        <p:nvPicPr>
          <p:cNvPr id="24" name="Picture 23" descr="TP_tmp.png"/>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bwMode="auto">
          <a:xfrm>
            <a:off x="609600" y="4748683"/>
            <a:ext cx="7925779" cy="813917"/>
          </a:xfrm>
          <a:prstGeom prst="rect">
            <a:avLst/>
          </a:prstGeom>
          <a:noFill/>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Энтропия</a:t>
            </a:r>
            <a:endParaRPr lang="en-GB"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ru" sz="2400" dirty="0"/>
                  <a:t>Сколькими способами можно разместить </a:t>
                </a:r>
                <a:r>
                  <a:rPr lang="ru" sz="2400" dirty="0">
                    <a:latin typeface="cmti10" pitchFamily="34" charset="0"/>
                  </a:rPr>
                  <a:t>N одинаковых объектов в M </a:t>
                </a:r>
                <a:r>
                  <a:rPr lang="ru" sz="2400" dirty="0"/>
                  <a:t>ячейках?</a:t>
                </a:r>
              </a:p>
              <a:p>
                <a:pPr marL="0" indent="0">
                  <a:buNone/>
                </a:pPr>
                <a:endParaRPr lang="en-GB" sz="2400" dirty="0"/>
              </a:p>
              <a:p>
                <a:r>
                  <a:rPr lang="en-GB" sz="2400" dirty="0"/>
                  <a:t>W – </a:t>
                </a:r>
                <a:r>
                  <a:rPr lang="en-GB" sz="2400" dirty="0" err="1"/>
                  <a:t>к</a:t>
                </a:r>
                <a:r>
                  <a:rPr lang="ru-RU" sz="2400" dirty="0" err="1"/>
                  <a:t>ратность</a:t>
                </a:r>
                <a:r>
                  <a:rPr lang="ru-RU" sz="2400" dirty="0"/>
                  <a:t>. </a:t>
                </a:r>
                <a:endParaRPr lang="en-GB" sz="2400" dirty="0"/>
              </a:p>
              <a:p>
                <a:endParaRPr lang="en-GB" sz="2400" dirty="0"/>
              </a:p>
              <a:p>
                <a:endParaRPr lang="en-GB" sz="2400" dirty="0"/>
              </a:p>
              <a:p>
                <a:r>
                  <a:rPr lang="ru" sz="2400" dirty="0"/>
                  <a:t>В выводе использовано </a:t>
                </a:r>
                <a:r>
                  <a:rPr lang="ru-RU" sz="2400" dirty="0"/>
                  <a:t>приближение</a:t>
                </a:r>
                <a:r>
                  <a:rPr lang="ru" sz="2400" dirty="0"/>
                  <a:t> Стирлинга: </a:t>
                </a:r>
              </a:p>
              <a:p>
                <a:pPr marL="0" indent="0">
                  <a:buNone/>
                </a:pPr>
                <a14:m>
                  <m:oMathPara xmlns:m="http://schemas.openxmlformats.org/officeDocument/2006/math">
                    <m:oMathParaPr>
                      <m:jc m:val="centerGroup"/>
                    </m:oMathParaPr>
                    <m:oMath xmlns:m="http://schemas.openxmlformats.org/officeDocument/2006/math">
                      <m:func>
                        <m:funcPr>
                          <m:ctrlPr>
                            <a:rPr lang="en" sz="2400" i="1" smtClean="0">
                              <a:latin typeface="Cambria Math" panose="02040503050406030204" pitchFamily="18" charset="0"/>
                            </a:rPr>
                          </m:ctrlPr>
                        </m:funcPr>
                        <m:fName>
                          <m:r>
                            <m:rPr>
                              <m:sty m:val="p"/>
                            </m:rPr>
                            <a:rPr lang="en" sz="2400" i="0" smtClean="0">
                              <a:latin typeface="Cambria Math" panose="02040503050406030204" pitchFamily="18" charset="0"/>
                            </a:rPr>
                            <m:t>ln</m:t>
                          </m:r>
                        </m:fName>
                        <m:e>
                          <m:r>
                            <a:rPr lang="ru-RU"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𝑁</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𝑁</m:t>
                              </m:r>
                            </m:e>
                          </m:func>
                        </m:e>
                      </m:func>
                    </m:oMath>
                  </m:oMathPara>
                </a14:m>
                <a:endParaRPr lang="ru" sz="2400" dirty="0"/>
              </a:p>
              <a:p>
                <a:r>
                  <a:rPr lang="ru" sz="2400" dirty="0"/>
                  <a:t>Энтропия максимизируется, когда</a:t>
                </a:r>
                <a:endParaRPr lang="en-GB"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080" t="-1401"/>
                </a:stretch>
              </a:blipFill>
            </p:spPr>
            <p:txBody>
              <a:bodyPr/>
              <a:lstStyle/>
              <a:p>
                <a:r>
                  <a:rPr lang="ru-RU">
                    <a:noFill/>
                  </a:rPr>
                  <a:t> </a:t>
                </a:r>
              </a:p>
            </p:txBody>
          </p:sp>
        </mc:Fallback>
      </mc:AlternateContent>
      <p:pic>
        <p:nvPicPr>
          <p:cNvPr id="5" name="Picture 4"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a:xfrm>
            <a:off x="3895725" y="2286000"/>
            <a:ext cx="1347217" cy="633986"/>
          </a:xfrm>
          <a:prstGeom prst="rect">
            <a:avLst/>
          </a:prstGeom>
          <a:noFill/>
        </p:spPr>
      </p:pic>
      <p:pic>
        <p:nvPicPr>
          <p:cNvPr id="11" name="Picture 10"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bwMode="auto">
          <a:xfrm>
            <a:off x="1485033" y="3605786"/>
            <a:ext cx="6168599" cy="661031"/>
          </a:xfrm>
          <a:prstGeom prst="rect">
            <a:avLst/>
          </a:prstGeom>
          <a:noFill/>
          <a:ln/>
          <a:effectLst/>
        </p:spPr>
      </p:pic>
      <p:pic>
        <p:nvPicPr>
          <p:cNvPr id="13" name="Picture 12"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5644314" y="5154890"/>
            <a:ext cx="1319786" cy="533402"/>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Энтропия</a:t>
            </a:r>
            <a:endParaRPr lang="en-GB" dirty="0"/>
          </a:p>
        </p:txBody>
      </p:sp>
      <p:pic>
        <p:nvPicPr>
          <p:cNvPr id="4" name="Content Placeholder 3" descr="Figure1.30a.jpg"/>
          <p:cNvPicPr>
            <a:picLocks noGrp="1" noChangeAspect="1"/>
          </p:cNvPicPr>
          <p:nvPr>
            <p:ph idx="1"/>
          </p:nvPr>
        </p:nvPicPr>
        <p:blipFill>
          <a:blip r:embed="rId2"/>
          <a:stretch>
            <a:fillRect/>
          </a:stretch>
        </p:blipFill>
        <p:spPr>
          <a:xfrm>
            <a:off x="609600" y="2133600"/>
            <a:ext cx="3678326" cy="3166262"/>
          </a:xfrm>
        </p:spPr>
      </p:pic>
      <p:pic>
        <p:nvPicPr>
          <p:cNvPr id="5" name="Picture 4" descr="Figure1.30b.jpg"/>
          <p:cNvPicPr>
            <a:picLocks noChangeAspect="1"/>
          </p:cNvPicPr>
          <p:nvPr/>
        </p:nvPicPr>
        <p:blipFill>
          <a:blip r:embed="rId3"/>
          <a:stretch>
            <a:fillRect/>
          </a:stretch>
        </p:blipFill>
        <p:spPr>
          <a:xfrm>
            <a:off x="4724400" y="2133600"/>
            <a:ext cx="3678326" cy="31662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D25213-2654-A746-A2BA-C4DC61C62D30}"/>
              </a:ext>
            </a:extLst>
          </p:cNvPr>
          <p:cNvSpPr>
            <a:spLocks noGrp="1"/>
          </p:cNvSpPr>
          <p:nvPr>
            <p:ph type="title"/>
          </p:nvPr>
        </p:nvSpPr>
        <p:spPr>
          <a:xfrm>
            <a:off x="728798" y="415305"/>
            <a:ext cx="7886700" cy="994172"/>
          </a:xfrm>
        </p:spPr>
        <p:txBody>
          <a:bodyPr/>
          <a:lstStyle/>
          <a:p>
            <a:r>
              <a:rPr lang="ru-RU" dirty="0">
                <a:solidFill>
                  <a:srgbClr val="00B0F0"/>
                </a:solidFill>
              </a:rPr>
              <a:t>Машинное обучение</a:t>
            </a:r>
          </a:p>
        </p:txBody>
      </p:sp>
      <p:graphicFrame>
        <p:nvGraphicFramePr>
          <p:cNvPr id="5" name="Объект 4">
            <a:extLst>
              <a:ext uri="{FF2B5EF4-FFF2-40B4-BE49-F238E27FC236}">
                <a16:creationId xmlns:a16="http://schemas.microsoft.com/office/drawing/2014/main" id="{CB7D5C47-9F4A-E248-8DCC-5EB9A91787E8}"/>
              </a:ext>
            </a:extLst>
          </p:cNvPr>
          <p:cNvGraphicFramePr>
            <a:graphicFrameLocks noGrp="1"/>
          </p:cNvGraphicFramePr>
          <p:nvPr>
            <p:ph idx="1"/>
            <p:extLst>
              <p:ext uri="{D42A27DB-BD31-4B8C-83A1-F6EECF244321}">
                <p14:modId xmlns:p14="http://schemas.microsoft.com/office/powerpoint/2010/main" val="3720965575"/>
              </p:ext>
            </p:extLst>
          </p:nvPr>
        </p:nvGraphicFramePr>
        <p:xfrm>
          <a:off x="381967" y="1250065"/>
          <a:ext cx="8389788" cy="5192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5534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Дифференциальная энтропия</a:t>
            </a:r>
            <a:endParaRPr lang="en-GB"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ru-RU" sz="2400" dirty="0">
                    <a:latin typeface="cmr10"/>
                  </a:rPr>
                  <a:t>Разбейте на отрезки длиной </a:t>
                </a:r>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Δ</m:t>
                    </m:r>
                    <m:r>
                      <a:rPr lang="ru-RU" sz="2400" b="0" i="1" smtClean="0">
                        <a:latin typeface="Cambria Math" panose="02040503050406030204" pitchFamily="18" charset="0"/>
                        <a:ea typeface="Cambria Math" panose="02040503050406030204" pitchFamily="18" charset="0"/>
                      </a:rPr>
                      <m:t> </m:t>
                    </m:r>
                  </m:oMath>
                </a14:m>
                <a:r>
                  <a:rPr lang="ru-RU" sz="2400" dirty="0">
                    <a:latin typeface="cmr10"/>
                  </a:rPr>
                  <a:t>вещественную ось:</a:t>
                </a:r>
                <a:endParaRPr lang="en-GB" sz="2400" dirty="0"/>
              </a:p>
              <a:p>
                <a:endParaRPr lang="en-GB" sz="2400" dirty="0"/>
              </a:p>
              <a:p>
                <a:endParaRPr lang="en-GB" sz="2400" dirty="0"/>
              </a:p>
              <a:p>
                <a:endParaRPr lang="en-GB" sz="2400" dirty="0"/>
              </a:p>
              <a:p>
                <a:r>
                  <a:rPr lang="ru-RU" sz="2400" dirty="0"/>
                  <a:t>Максимум дифференциальной энтропии на неограниченной вещественной оси </a:t>
                </a:r>
                <a:r>
                  <a:rPr lang="en-GB" sz="2400" dirty="0"/>
                  <a:t>(</a:t>
                </a:r>
                <a:r>
                  <a:rPr lang="ru-RU" sz="2400" dirty="0"/>
                  <a:t>для фикс.      </a:t>
                </a:r>
                <a:r>
                  <a:rPr lang="en-GB" sz="2400" dirty="0"/>
                  <a:t>)</a:t>
                </a:r>
              </a:p>
              <a:p>
                <a:endParaRPr lang="en-GB" sz="2400" dirty="0"/>
              </a:p>
              <a:p>
                <a:r>
                  <a:rPr lang="ru-RU" sz="2400" dirty="0"/>
                  <a:t>равен</a:t>
                </a:r>
                <a:endParaRPr lang="en-GB"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6"/>
                <a:stretch>
                  <a:fillRect l="-1080" t="-1120"/>
                </a:stretch>
              </a:blipFill>
            </p:spPr>
            <p:txBody>
              <a:bodyPr/>
              <a:lstStyle/>
              <a:p>
                <a:r>
                  <a:rPr lang="ru-RU">
                    <a:noFill/>
                  </a:rPr>
                  <a:t> </a:t>
                </a:r>
              </a:p>
            </p:txBody>
          </p:sp>
        </mc:Fallback>
      </mc:AlternateContent>
      <p:pic>
        <p:nvPicPr>
          <p:cNvPr id="5" name="Picture 4"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a:xfrm>
            <a:off x="1764786" y="2209800"/>
            <a:ext cx="5614427" cy="786386"/>
          </a:xfrm>
          <a:prstGeom prst="rect">
            <a:avLst/>
          </a:prstGeom>
          <a:noFill/>
        </p:spPr>
      </p:pic>
      <p:pic>
        <p:nvPicPr>
          <p:cNvPr id="11" name="Picture 10" descr="TP_tmp.png"/>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bwMode="auto">
          <a:xfrm>
            <a:off x="3569901" y="4256586"/>
            <a:ext cx="2004194" cy="304588"/>
          </a:xfrm>
          <a:prstGeom prst="rect">
            <a:avLst/>
          </a:prstGeom>
          <a:noFill/>
          <a:ln/>
          <a:effectLst/>
        </p:spPr>
      </p:pic>
      <p:pic>
        <p:nvPicPr>
          <p:cNvPr id="14" name="Picture 13" descr="TP_tmp.png"/>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bwMode="auto">
          <a:xfrm>
            <a:off x="3161765" y="4800600"/>
            <a:ext cx="2820466" cy="533603"/>
          </a:xfrm>
          <a:prstGeom prst="rect">
            <a:avLst/>
          </a:prstGeom>
          <a:noFill/>
          <a:ln/>
          <a:effectLst/>
        </p:spPr>
      </p:pic>
      <p:pic>
        <p:nvPicPr>
          <p:cNvPr id="8" name="Picture 7" descr="TP_tmp.png"/>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a:xfrm>
            <a:off x="6957089" y="3793045"/>
            <a:ext cx="280415" cy="228599"/>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09DA86-32AD-944B-BFA3-36F9E5BDBA22}"/>
              </a:ext>
            </a:extLst>
          </p:cNvPr>
          <p:cNvSpPr>
            <a:spLocks noGrp="1"/>
          </p:cNvSpPr>
          <p:nvPr>
            <p:ph type="title"/>
          </p:nvPr>
        </p:nvSpPr>
        <p:spPr/>
        <p:txBody>
          <a:bodyPr/>
          <a:lstStyle/>
          <a:p>
            <a:r>
              <a:rPr lang="ru-RU" dirty="0"/>
              <a:t>Условная энтропия </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9820514C-A86F-E542-8216-95202E0924E7}"/>
                  </a:ext>
                </a:extLst>
              </p:cNvPr>
              <p:cNvSpPr>
                <a:spLocks noGrp="1"/>
              </p:cNvSpPr>
              <p:nvPr>
                <p:ph idx="1"/>
              </p:nvPr>
            </p:nvSpPr>
            <p:spPr>
              <a:xfrm>
                <a:off x="457200" y="1600200"/>
                <a:ext cx="8229600" cy="5081954"/>
              </a:xfrm>
            </p:spPr>
            <p:txBody>
              <a:bodyPr>
                <a:normAutofit fontScale="92500" lnSpcReduction="20000"/>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В случае совместного распределения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средняя дополнительная информация, необходимая для указания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при том что значение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уже известно, называется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условной энтропией </a:t>
                </a:r>
                <a:r>
                  <a:rPr lang="ru-RU" sz="1800" dirty="0">
                    <a:effectLst/>
                    <a:latin typeface="Aptos" panose="020B0004020202020204" pitchFamily="34" charset="0"/>
                    <a:ea typeface="Aptos" panose="020B0004020202020204" pitchFamily="34" charset="0"/>
                    <a:cs typeface="Times New Roman" panose="02020603050405020304" pitchFamily="18" charset="0"/>
                  </a:rPr>
                  <a:t>и определяется как</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Более того, используя правило произведения, легко видеть, что условная энтропия удовлетворяет соотношению:</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e>
                          </m:d>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e>
                          </m:d>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И</a:t>
                </a:r>
                <a:r>
                  <a:rPr lang="ru-RU" sz="1800" dirty="0">
                    <a:effectLst/>
                    <a:latin typeface="Aptos" panose="020B0004020202020204" pitchFamily="34" charset="0"/>
                    <a:ea typeface="Aptos" panose="020B0004020202020204" pitchFamily="34" charset="0"/>
                    <a:cs typeface="Times New Roman" panose="02020603050405020304" pitchFamily="18" charset="0"/>
                  </a:rPr>
                  <a:t>нформация, необходимая для описания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представлена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только информацией, необходимой для его описания, и дополнительной информацией, необходимой для уточнения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pPr marL="0" indent="0">
                  <a:buNone/>
                </a:pPr>
                <a:endParaRPr lang="ru-RU" dirty="0"/>
              </a:p>
            </p:txBody>
          </p:sp>
        </mc:Choice>
        <mc:Fallback>
          <p:sp>
            <p:nvSpPr>
              <p:cNvPr id="3" name="Объект 2">
                <a:extLst>
                  <a:ext uri="{FF2B5EF4-FFF2-40B4-BE49-F238E27FC236}">
                    <a16:creationId xmlns:a16="http://schemas.microsoft.com/office/drawing/2014/main" id="{9820514C-A86F-E542-8216-95202E0924E7}"/>
                  </a:ext>
                </a:extLst>
              </p:cNvPr>
              <p:cNvSpPr>
                <a:spLocks noGrp="1" noRot="1" noChangeAspect="1" noMove="1" noResize="1" noEditPoints="1" noAdjustHandles="1" noChangeArrowheads="1" noChangeShapeType="1" noTextEdit="1"/>
              </p:cNvSpPr>
              <p:nvPr>
                <p:ph idx="1"/>
              </p:nvPr>
            </p:nvSpPr>
            <p:spPr>
              <a:xfrm>
                <a:off x="457200" y="1600200"/>
                <a:ext cx="8229600" cy="5081954"/>
              </a:xfrm>
              <a:blipFill>
                <a:blip r:embed="rId2"/>
                <a:stretch>
                  <a:fillRect l="-463" t="-1496"/>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531E6899-A67B-4C46-A1D6-618F48646747}"/>
              </a:ext>
            </a:extLst>
          </p:cNvPr>
          <p:cNvSpPr>
            <a:spLocks noGrp="1"/>
          </p:cNvSpPr>
          <p:nvPr>
            <p:ph type="sldNum" sz="quarter" idx="12"/>
          </p:nvPr>
        </p:nvSpPr>
        <p:spPr/>
        <p:txBody>
          <a:bodyPr/>
          <a:lstStyle/>
          <a:p>
            <a:fld id="{38237106-F2ED-405E-BC33-CC3CF426205F}" type="slidenum">
              <a:rPr lang="en-US" smtClean="0"/>
              <a:pPr/>
              <a:t>71</a:t>
            </a:fld>
            <a:endParaRPr lang="en-US"/>
          </a:p>
        </p:txBody>
      </p:sp>
    </p:spTree>
    <p:extLst>
      <p:ext uri="{BB962C8B-B14F-4D97-AF65-F5344CB8AC3E}">
        <p14:creationId xmlns:p14="http://schemas.microsoft.com/office/powerpoint/2010/main" val="22028791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ru-RU" b="0" i="0" u="none" strike="noStrike" dirty="0">
                <a:effectLst/>
                <a:latin typeface="Linux Libertine"/>
              </a:rPr>
              <a:t>Дивергенция </a:t>
            </a:r>
            <a:r>
              <a:rPr lang="ru-RU" b="0" i="0" u="none" strike="noStrike" dirty="0" err="1">
                <a:effectLst/>
                <a:latin typeface="Linux Libertine"/>
              </a:rPr>
              <a:t>Кульбака</a:t>
            </a:r>
            <a:r>
              <a:rPr lang="ru-RU" b="0" i="0" u="none" strike="noStrike" dirty="0">
                <a:effectLst/>
                <a:latin typeface="Linux Libertine"/>
              </a:rPr>
              <a:t> — </a:t>
            </a:r>
            <a:r>
              <a:rPr lang="ru-RU" b="0" i="0" u="none" strike="noStrike" dirty="0" err="1">
                <a:effectLst/>
                <a:latin typeface="Linux Libertine"/>
              </a:rPr>
              <a:t>Лейблера</a:t>
            </a:r>
            <a:endParaRPr lang="en-GB" dirty="0"/>
          </a:p>
        </p:txBody>
      </p:sp>
      <p:pic>
        <p:nvPicPr>
          <p:cNvPr id="5" name="Content Placeholder 4" descr="TP_tmp.png"/>
          <p:cNvPicPr>
            <a:picLocks noGrp="1" noChangeAspect="1"/>
          </p:cNvPicPr>
          <p:nvPr>
            <p:ph idx="1"/>
            <p:custDataLst>
              <p:tags r:id="rId1"/>
            </p:custDataLst>
          </p:nvPr>
        </p:nvPicPr>
        <p:blipFill>
          <a:blip r:embed="rId6">
            <a:clrChange>
              <a:clrFrom>
                <a:srgbClr val="FFFFFF"/>
              </a:clrFrom>
              <a:clrTo>
                <a:srgbClr val="FFFFFF">
                  <a:alpha val="0"/>
                </a:srgbClr>
              </a:clrTo>
            </a:clrChange>
          </a:blip>
          <a:stretch>
            <a:fillRect/>
          </a:stretch>
        </p:blipFill>
        <p:spPr>
          <a:xfrm>
            <a:off x="1416661" y="3753902"/>
            <a:ext cx="6501398" cy="1347218"/>
          </a:xfrm>
          <a:noFill/>
        </p:spPr>
      </p:pic>
      <p:pic>
        <p:nvPicPr>
          <p:cNvPr id="7" name="Picture 6"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2279248" y="5071710"/>
            <a:ext cx="4776225" cy="762002"/>
          </a:xfrm>
          <a:prstGeom prst="rect">
            <a:avLst/>
          </a:prstGeom>
          <a:noFill/>
        </p:spPr>
      </p:pic>
      <p:pic>
        <p:nvPicPr>
          <p:cNvPr id="9" name="Picture 8"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2279248" y="6004637"/>
            <a:ext cx="1395986" cy="280416"/>
          </a:xfrm>
          <a:prstGeom prst="rect">
            <a:avLst/>
          </a:prstGeom>
          <a:noFill/>
        </p:spPr>
      </p:pic>
      <p:pic>
        <p:nvPicPr>
          <p:cNvPr id="10" name="Picture 9"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bwMode="auto">
          <a:xfrm>
            <a:off x="4773668" y="6132024"/>
            <a:ext cx="2186444" cy="280547"/>
          </a:xfrm>
          <a:prstGeom prst="rect">
            <a:avLst/>
          </a:prstGeom>
          <a:noFill/>
          <a:ln/>
          <a:effectLst/>
        </p:spPr>
      </p:pic>
      <p:sp>
        <p:nvSpPr>
          <p:cNvPr id="3" name="TextBox 2">
            <a:extLst>
              <a:ext uri="{FF2B5EF4-FFF2-40B4-BE49-F238E27FC236}">
                <a16:creationId xmlns:a16="http://schemas.microsoft.com/office/drawing/2014/main" id="{CA0CB90D-07D8-0C4C-A64F-D5DF1845C57D}"/>
              </a:ext>
            </a:extLst>
          </p:cNvPr>
          <p:cNvSpPr txBox="1"/>
          <p:nvPr/>
        </p:nvSpPr>
        <p:spPr>
          <a:xfrm>
            <a:off x="457200" y="1405289"/>
            <a:ext cx="8536329" cy="2031325"/>
          </a:xfrm>
          <a:prstGeom prst="rect">
            <a:avLst/>
          </a:prstGeom>
          <a:noFill/>
        </p:spPr>
        <p:txBody>
          <a:bodyPr wrap="square" rtlCol="0">
            <a:spAutoFit/>
          </a:bodyPr>
          <a:lstStyle/>
          <a:p>
            <a:r>
              <a:rPr lang="ru-RU" sz="1800" dirty="0">
                <a:effectLst/>
                <a:latin typeface="Fd2389278-Identity-H"/>
              </a:rPr>
              <a:t>Рассмотрим некоторое неизвестное распределение р(х) и предположим, что смоделировали его, используя аппроксимирующее рас­пределение </a:t>
            </a:r>
            <a:r>
              <a:rPr lang="en" sz="1800" dirty="0">
                <a:effectLst/>
                <a:latin typeface="Fd1244226-Identity-H"/>
              </a:rPr>
              <a:t>q(x). </a:t>
            </a:r>
            <a:r>
              <a:rPr lang="ru-RU" sz="1800" dirty="0">
                <a:effectLst/>
                <a:latin typeface="Fd2389278-Identity-H"/>
              </a:rPr>
              <a:t>Если мы используем распределение </a:t>
            </a:r>
            <a:r>
              <a:rPr lang="en" sz="1800" dirty="0">
                <a:effectLst/>
                <a:latin typeface="Fd1244226-Identity-H"/>
              </a:rPr>
              <a:t>q(x) </a:t>
            </a:r>
            <a:r>
              <a:rPr lang="ru-RU" sz="1800" dirty="0">
                <a:effectLst/>
                <a:latin typeface="Fd2389278-Identity-H"/>
              </a:rPr>
              <a:t>для создания схемы кодирования с целью передачи значений х получателю, тогда среднее дополни­тельное количество информации (измеренное в </a:t>
            </a:r>
            <a:r>
              <a:rPr lang="ru-RU" sz="1800" dirty="0" err="1">
                <a:effectLst/>
                <a:latin typeface="Fd2389278-Identity-H"/>
              </a:rPr>
              <a:t>натах</a:t>
            </a:r>
            <a:r>
              <a:rPr lang="ru-RU" sz="1800" dirty="0">
                <a:effectLst/>
                <a:latin typeface="Fd2389278-Identity-H"/>
              </a:rPr>
              <a:t>), необходимое для указа</a:t>
            </a:r>
            <a:r>
              <a:rPr lang="ru-RU" sz="1800" dirty="0">
                <a:effectLst/>
                <a:latin typeface="Fd848363-Identity-H"/>
              </a:rPr>
              <a:t>ния </a:t>
            </a:r>
            <a:r>
              <a:rPr lang="ru-RU" sz="1800" dirty="0">
                <a:effectLst/>
                <a:latin typeface="Fd222922-Identity-H"/>
              </a:rPr>
              <a:t>значения х (при условии, что мы выбираем эффективную схему кодирова</a:t>
            </a:r>
            <a:r>
              <a:rPr lang="ru-RU" sz="1800" dirty="0">
                <a:effectLst/>
                <a:latin typeface="Fd2024191-Identity-H"/>
              </a:rPr>
              <a:t>ния</a:t>
            </a:r>
            <a:r>
              <a:rPr lang="ru-RU" sz="1800" dirty="0">
                <a:effectLst/>
                <a:latin typeface="Fd2560914-Identity-H"/>
              </a:rPr>
              <a:t>)</a:t>
            </a:r>
            <a:r>
              <a:rPr lang="ru-RU" sz="1800" dirty="0">
                <a:effectLst/>
                <a:latin typeface="Fd2024191-Identity-H"/>
              </a:rPr>
              <a:t>, </a:t>
            </a:r>
            <a:r>
              <a:rPr lang="ru-RU" sz="1800" dirty="0">
                <a:effectLst/>
                <a:latin typeface="Fd222922-Identity-H"/>
              </a:rPr>
              <a:t>в результате использования </a:t>
            </a:r>
            <a:r>
              <a:rPr lang="en" sz="1800" dirty="0">
                <a:effectLst/>
                <a:latin typeface="Fd1660928-Identity-H"/>
              </a:rPr>
              <a:t>q(x) </a:t>
            </a:r>
            <a:r>
              <a:rPr lang="ru-RU" sz="1800" dirty="0">
                <a:effectLst/>
                <a:latin typeface="Fd222922-Identity-H"/>
              </a:rPr>
              <a:t>вместо истинного распределения </a:t>
            </a:r>
            <a:r>
              <a:rPr lang="ru-RU" sz="1800" dirty="0">
                <a:effectLst/>
                <a:latin typeface="Fd1592243-Identity-H"/>
              </a:rPr>
              <a:t>р(х) </a:t>
            </a:r>
            <a:r>
              <a:rPr lang="ru-RU" sz="1800" dirty="0">
                <a:effectLst/>
                <a:latin typeface="Fd222922-Identity-H"/>
              </a:rPr>
              <a:t>за­дается формулой </a:t>
            </a:r>
            <a:endParaRPr lang="ru-RU"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Взаимная информация</a:t>
            </a:r>
            <a:endParaRPr lang="en-GB" dirty="0"/>
          </a:p>
        </p:txBody>
      </p:sp>
      <p:pic>
        <p:nvPicPr>
          <p:cNvPr id="5" name="Picture 4"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955287" y="2133600"/>
            <a:ext cx="5233425" cy="990602"/>
          </a:xfrm>
          <a:prstGeom prst="rect">
            <a:avLst/>
          </a:prstGeom>
          <a:noFill/>
        </p:spPr>
      </p:pic>
      <p:pic>
        <p:nvPicPr>
          <p:cNvPr id="7" name="Picture 6"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2133600" y="3733800"/>
            <a:ext cx="4319023" cy="280416"/>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B69A02-5B0D-9B4E-9375-F9041AECC725}"/>
              </a:ext>
            </a:extLst>
          </p:cNvPr>
          <p:cNvSpPr>
            <a:spLocks noGrp="1"/>
          </p:cNvSpPr>
          <p:nvPr>
            <p:ph type="title"/>
          </p:nvPr>
        </p:nvSpPr>
        <p:spPr>
          <a:xfrm>
            <a:off x="1150938" y="694382"/>
            <a:ext cx="4846865" cy="994172"/>
          </a:xfrm>
        </p:spPr>
        <p:txBody>
          <a:bodyPr/>
          <a:lstStyle/>
          <a:p>
            <a:r>
              <a:rPr lang="ru-RU" dirty="0">
                <a:solidFill>
                  <a:srgbClr val="00B0F0"/>
                </a:solidFill>
                <a:latin typeface="+mn-lt"/>
              </a:rPr>
              <a:t>Итоги</a:t>
            </a:r>
          </a:p>
        </p:txBody>
      </p:sp>
      <p:sp>
        <p:nvSpPr>
          <p:cNvPr id="3" name="Объект 2">
            <a:extLst>
              <a:ext uri="{FF2B5EF4-FFF2-40B4-BE49-F238E27FC236}">
                <a16:creationId xmlns:a16="http://schemas.microsoft.com/office/drawing/2014/main" id="{86A314CF-661C-8C4B-9228-8806331B1AB3}"/>
              </a:ext>
            </a:extLst>
          </p:cNvPr>
          <p:cNvSpPr>
            <a:spLocks noGrp="1"/>
          </p:cNvSpPr>
          <p:nvPr>
            <p:ph idx="1"/>
          </p:nvPr>
        </p:nvSpPr>
        <p:spPr>
          <a:xfrm>
            <a:off x="1150938" y="1688554"/>
            <a:ext cx="7486286" cy="4475064"/>
          </a:xfrm>
        </p:spPr>
        <p:txBody>
          <a:bodyPr>
            <a:normAutofit fontScale="92500"/>
          </a:bodyPr>
          <a:lstStyle/>
          <a:p>
            <a:r>
              <a:rPr lang="ru-RU" sz="2800" dirty="0"/>
              <a:t>Определите цели</a:t>
            </a:r>
          </a:p>
          <a:p>
            <a:r>
              <a:rPr lang="ru-RU" sz="2800" dirty="0"/>
              <a:t>Измеряйте свое приближение к целям</a:t>
            </a:r>
          </a:p>
          <a:p>
            <a:r>
              <a:rPr lang="ru-RU" sz="2800" dirty="0"/>
              <a:t>Ведите разведочный анализ, готовьте данные</a:t>
            </a:r>
          </a:p>
          <a:p>
            <a:r>
              <a:rPr lang="ru-RU" sz="2800" dirty="0"/>
              <a:t>Выбирайте модели</a:t>
            </a:r>
          </a:p>
          <a:p>
            <a:r>
              <a:rPr lang="ru-RU" sz="2800" dirty="0"/>
              <a:t>Обучайте модели</a:t>
            </a:r>
          </a:p>
          <a:p>
            <a:r>
              <a:rPr lang="ru-RU" sz="2800" dirty="0"/>
              <a:t>Рассчитывайте метрики</a:t>
            </a:r>
          </a:p>
          <a:p>
            <a:r>
              <a:rPr lang="ru-RU" sz="2800" dirty="0"/>
              <a:t>Внедряйте хорошие модели в бизнес-процессы</a:t>
            </a:r>
          </a:p>
          <a:p>
            <a:r>
              <a:rPr lang="ru-RU" sz="2800" dirty="0"/>
              <a:t>Постоянно повышайте качество</a:t>
            </a:r>
          </a:p>
          <a:p>
            <a:endParaRPr lang="ru-RU" sz="2800" dirty="0"/>
          </a:p>
          <a:p>
            <a:pPr marL="0" indent="0">
              <a:buNone/>
            </a:pPr>
            <a:endParaRPr lang="ru-RU" sz="2800" dirty="0"/>
          </a:p>
        </p:txBody>
      </p:sp>
    </p:spTree>
    <p:extLst>
      <p:ext uri="{BB962C8B-B14F-4D97-AF65-F5344CB8AC3E}">
        <p14:creationId xmlns:p14="http://schemas.microsoft.com/office/powerpoint/2010/main" val="23651765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685800" y="3863181"/>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ru-RU"/>
              <a:t>Спасибо за внимание!</a:t>
            </a:r>
            <a:endParaRPr lang="ru-RU" dirty="0"/>
          </a:p>
        </p:txBody>
      </p:sp>
    </p:spTree>
    <p:extLst>
      <p:ext uri="{BB962C8B-B14F-4D97-AF65-F5344CB8AC3E}">
        <p14:creationId xmlns:p14="http://schemas.microsoft.com/office/powerpoint/2010/main" val="1477451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1116013" y="441325"/>
            <a:ext cx="5194118" cy="585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b="1" dirty="0">
                <a:solidFill>
                  <a:schemeClr val="bg1">
                    <a:lumMod val="95000"/>
                  </a:schemeClr>
                </a:solidFill>
                <a:latin typeface="Consolas" charset="0"/>
                <a:ea typeface="Consolas" charset="0"/>
                <a:cs typeface="Consolas" charset="0"/>
              </a:rPr>
              <a:t>  </a:t>
            </a:r>
            <a:r>
              <a:rPr lang="en-US" sz="2100" b="1" dirty="0">
                <a:solidFill>
                  <a:srgbClr val="00B0F0"/>
                </a:solidFill>
                <a:ea typeface="Consolas" charset="0"/>
                <a:cs typeface="Consolas" charset="0"/>
              </a:rPr>
              <a:t> </a:t>
            </a:r>
            <a:r>
              <a:rPr lang="ru-RU" sz="2100" b="1" dirty="0">
                <a:solidFill>
                  <a:srgbClr val="00B0F0"/>
                </a:solidFill>
                <a:ea typeface="Consolas" charset="0"/>
                <a:cs typeface="Consolas" charset="0"/>
              </a:rPr>
              <a:t>Отличия</a:t>
            </a:r>
            <a:endParaRPr lang="en-US" sz="2100" b="1" dirty="0">
              <a:solidFill>
                <a:srgbClr val="00B0F0"/>
              </a:solidFill>
              <a:ea typeface="Consolas" charset="0"/>
              <a:cs typeface="Consolas" charset="0"/>
            </a:endParaRPr>
          </a:p>
        </p:txBody>
      </p:sp>
      <p:sp>
        <p:nvSpPr>
          <p:cNvPr id="15" name="Прямоугольник 14"/>
          <p:cNvSpPr/>
          <p:nvPr/>
        </p:nvSpPr>
        <p:spPr>
          <a:xfrm>
            <a:off x="1204148" y="1189822"/>
            <a:ext cx="5514866" cy="534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dirty="0">
                <a:solidFill>
                  <a:schemeClr val="tx1"/>
                </a:solidFill>
              </a:rPr>
              <a:t>Обучение с учителем </a:t>
            </a:r>
            <a:r>
              <a:rPr lang="en-US" dirty="0">
                <a:solidFill>
                  <a:schemeClr val="tx1"/>
                </a:solidFill>
              </a:rPr>
              <a:t>(supervised) vs</a:t>
            </a:r>
            <a:r>
              <a:rPr lang="ru-RU" dirty="0">
                <a:solidFill>
                  <a:schemeClr val="tx1"/>
                </a:solidFill>
              </a:rPr>
              <a:t> </a:t>
            </a:r>
          </a:p>
          <a:p>
            <a:r>
              <a:rPr lang="ru-RU" dirty="0">
                <a:solidFill>
                  <a:schemeClr val="tx1"/>
                </a:solidFill>
              </a:rPr>
              <a:t>Обучение без учителя</a:t>
            </a:r>
            <a:r>
              <a:rPr lang="en-US" dirty="0">
                <a:solidFill>
                  <a:schemeClr val="tx1"/>
                </a:solidFill>
              </a:rPr>
              <a:t> (unsupervised)</a:t>
            </a:r>
            <a:endParaRPr lang="ru-RU" dirty="0">
              <a:solidFill>
                <a:schemeClr val="tx1"/>
              </a:solidFill>
              <a:ea typeface="Consolas" charset="0"/>
              <a:cs typeface="Consolas" charset="0"/>
            </a:endParaRPr>
          </a:p>
        </p:txBody>
      </p:sp>
      <p:pic>
        <p:nvPicPr>
          <p:cNvPr id="4" name="Объект 4">
            <a:extLst>
              <a:ext uri="{FF2B5EF4-FFF2-40B4-BE49-F238E27FC236}">
                <a16:creationId xmlns:a16="http://schemas.microsoft.com/office/drawing/2014/main" id="{15DD3932-42B3-A249-9A80-DF019F3DF616}"/>
              </a:ext>
            </a:extLst>
          </p:cNvPr>
          <p:cNvPicPr>
            <a:picLocks noChangeAspect="1"/>
          </p:cNvPicPr>
          <p:nvPr/>
        </p:nvPicPr>
        <p:blipFill>
          <a:blip r:embed="rId2"/>
          <a:stretch>
            <a:fillRect/>
          </a:stretch>
        </p:blipFill>
        <p:spPr>
          <a:xfrm>
            <a:off x="1135513" y="2243684"/>
            <a:ext cx="7526243" cy="3044413"/>
          </a:xfrm>
          <a:prstGeom prst="rect">
            <a:avLst/>
          </a:prstGeom>
        </p:spPr>
      </p:pic>
    </p:spTree>
    <p:extLst>
      <p:ext uri="{BB962C8B-B14F-4D97-AF65-F5344CB8AC3E}">
        <p14:creationId xmlns:p14="http://schemas.microsoft.com/office/powerpoint/2010/main" val="3596301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B69A02-5B0D-9B4E-9375-F9041AECC725}"/>
              </a:ext>
            </a:extLst>
          </p:cNvPr>
          <p:cNvSpPr>
            <a:spLocks noGrp="1"/>
          </p:cNvSpPr>
          <p:nvPr>
            <p:ph type="title"/>
          </p:nvPr>
        </p:nvSpPr>
        <p:spPr>
          <a:xfrm>
            <a:off x="497712" y="409135"/>
            <a:ext cx="7805335" cy="994172"/>
          </a:xfrm>
        </p:spPr>
        <p:txBody>
          <a:bodyPr/>
          <a:lstStyle/>
          <a:p>
            <a:r>
              <a:rPr lang="ru-RU" dirty="0">
                <a:solidFill>
                  <a:srgbClr val="00B0F0"/>
                </a:solidFill>
                <a:latin typeface="+mn-lt"/>
              </a:rPr>
              <a:t>Вопрос для обсуждения</a:t>
            </a:r>
          </a:p>
        </p:txBody>
      </p:sp>
      <p:sp>
        <p:nvSpPr>
          <p:cNvPr id="3" name="Объект 2">
            <a:extLst>
              <a:ext uri="{FF2B5EF4-FFF2-40B4-BE49-F238E27FC236}">
                <a16:creationId xmlns:a16="http://schemas.microsoft.com/office/drawing/2014/main" id="{86A314CF-661C-8C4B-9228-8806331B1AB3}"/>
              </a:ext>
            </a:extLst>
          </p:cNvPr>
          <p:cNvSpPr>
            <a:spLocks noGrp="1"/>
          </p:cNvSpPr>
          <p:nvPr>
            <p:ph idx="1"/>
          </p:nvPr>
        </p:nvSpPr>
        <p:spPr>
          <a:xfrm>
            <a:off x="497712" y="1403307"/>
            <a:ext cx="8401362" cy="3789180"/>
          </a:xfrm>
        </p:spPr>
        <p:txBody>
          <a:bodyPr>
            <a:normAutofit/>
          </a:bodyPr>
          <a:lstStyle/>
          <a:p>
            <a:pPr marL="0" indent="0">
              <a:buNone/>
            </a:pPr>
            <a:r>
              <a:rPr lang="ru-RU" dirty="0"/>
              <a:t>Многие методы </a:t>
            </a:r>
            <a:r>
              <a:rPr lang="en-US" dirty="0"/>
              <a:t>Data</a:t>
            </a:r>
            <a:r>
              <a:rPr lang="ru-RU" dirty="0"/>
              <a:t> </a:t>
            </a:r>
            <a:r>
              <a:rPr lang="en-US" dirty="0"/>
              <a:t>Science</a:t>
            </a:r>
            <a:r>
              <a:rPr lang="ru-RU" dirty="0"/>
              <a:t> и </a:t>
            </a:r>
            <a:r>
              <a:rPr lang="en-US" dirty="0"/>
              <a:t>Machine Learning </a:t>
            </a:r>
            <a:r>
              <a:rPr lang="ru-RU" dirty="0"/>
              <a:t>появились достаточно давно - 50-70 года прошлого века, но активно использоваться в бизнесе начали только сейчас</a:t>
            </a:r>
          </a:p>
          <a:p>
            <a:pPr marL="0" indent="0">
              <a:buNone/>
            </a:pPr>
            <a:endParaRPr lang="ru-RU" dirty="0"/>
          </a:p>
          <a:p>
            <a:pPr marL="685765" lvl="2" indent="0">
              <a:buNone/>
            </a:pPr>
            <a:r>
              <a:rPr lang="ru-RU" sz="2100" dirty="0"/>
              <a:t>С чем это связано?</a:t>
            </a:r>
          </a:p>
          <a:p>
            <a:pPr marL="685765" lvl="2" indent="0">
              <a:buNone/>
            </a:pPr>
            <a:r>
              <a:rPr lang="ru-RU" sz="2100" dirty="0"/>
              <a:t>Что такого случилось?</a:t>
            </a:r>
          </a:p>
          <a:p>
            <a:pPr marL="685765" lvl="2" indent="0">
              <a:buNone/>
            </a:pPr>
            <a:r>
              <a:rPr lang="ru-RU" sz="2100" dirty="0"/>
              <a:t>Что есть сейчас и чего не было тогда?</a:t>
            </a:r>
          </a:p>
        </p:txBody>
      </p:sp>
    </p:spTree>
    <p:extLst>
      <p:ext uri="{BB962C8B-B14F-4D97-AF65-F5344CB8AC3E}">
        <p14:creationId xmlns:p14="http://schemas.microsoft.com/office/powerpoint/2010/main" val="26862305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tabular}{l|rrrr}&#10;&amp; $M = 0$ &amp; $M = 1$ &amp; $M = 3$ &amp; $M = 9$ \\ \hline &#10;$w_{ 0}^{\star}$ &amp;        0.19  &amp;       0.82  &amp;       0.31  &amp;       0.35 \\&#10;$w_{ 1}^{\star}$ &amp;    &amp;      -1.27  &amp;       7.99  &amp;     232.37 \\&#10;$w_{ 2}^{\star}$ &amp;    &amp;   &amp;     -25.43  &amp;   -5321.83 \\&#10;$w_{ 3}^{\star}$ &amp;    &amp;   &amp;      17.37  &amp;   48568.31 \\&#10;$w_{ 4}^{\star}$ &amp;    &amp;   &amp;   &amp; -231639.30 \\&#10;$w_{ 5}^{\star}$ &amp;    &amp;   &amp;   &amp;  640042.26 \\&#10;$w_{ 6}^{\star}$ &amp;    &amp;   &amp;   &amp; -1061800.52 \\&#10;$w_{ 7}^{\star}$ &amp;    &amp;   &amp;   &amp; 1042400.18 \\&#10;$w_{ 8}^{\star}$ &amp;    &amp;   &amp;   &amp; -557682.99 \\&#10;$w_{ 9}^{\star}$ &amp;    &amp;   &amp;   &amp;  125201.43 \\&#10;\end{tabular}&#10;\end{document}&#10;"/>
  <p:tag name="FILENAME" val="TP_tmp"/>
  <p:tag name="FORMAT" val="png256"/>
  <p:tag name="RES" val="600"/>
  <p:tag name="BLEND" val="0"/>
  <p:tag name="TRANSPARENT" val="1"/>
  <p:tag name="TBUG" val="0"/>
  <p:tag name="ALLOWFS" val="0"/>
  <p:tag name="ORIGWIDTH" val="211"/>
  <p:tag name="PICTUREFILESIZE" val="27517"/>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 L ] = \iint L(t, y(\bfx))&#10;   p(\bfx, t) \diff{\bfx} \diff{t}&#10;\]&#10;\end{document}&#10;"/>
  <p:tag name="FILENAME" val="TP_tmp"/>
  <p:tag name="FORMAT" val="png256"/>
  <p:tag name="RES" val="600"/>
  <p:tag name="BLEND" val="0"/>
  <p:tag name="TRANSPARENT" val="1"/>
  <p:tag name="TBUG" val="0"/>
  <p:tag name="ALLOWFS" val="0"/>
  <p:tag name="ORIGWIDTH" val="143"/>
  <p:tag name="PICTUREFILESIZE" val="5332"/>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expect[ L ] = \iint \{ y(\bfx) - t \}^2&#10;   p(\bfx, t) \diff{\bfx} \diff{t}&#10;\]&#10;\end{document}&#10;"/>
  <p:tag name="FILENAME" val="TP_tmp"/>
  <p:tag name="FORMAT" val="png256"/>
  <p:tag name="RES" val="600"/>
  <p:tag name="BLEND" val="0"/>
  <p:tag name="TRANSPARENT" val="1"/>
  <p:tag name="TBUG" val="0"/>
  <p:tag name="ALLOWFS" val="0"/>
  <p:tag name="ORIGWIDTH" val="149"/>
  <p:tag name="PICTUREFILESIZE" val="5448"/>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lefteqn{ \{y(\bfx) - t\}^2 = \{y(\bfx) - \expect[t|\bfx] +&#10;  \expect[t|\bfx] - t\}^2 }  \\&#10;  &amp;=&amp; \{y(\bfx) - \expect[t|\bfx]\}^2&#10;  + 2 \{y(\bfx) - \expect[t|\bfx] \} \{ \expect[t|\bfx] - t\}&#10;  + \{ \expect[t|\bfx] - t\}^2 &#10;\end{eqnarray*}&#10;\end{document}&#10;"/>
  <p:tag name="FILENAME" val="TP_tmp"/>
  <p:tag name="FORMAT" val="png256"/>
  <p:tag name="RES" val="600"/>
  <p:tag name="BLEND" val="0"/>
  <p:tag name="TRANSPARENT" val="1"/>
  <p:tag name="TBUG" val="0"/>
  <p:tag name="ALLOWFS" val="0"/>
  <p:tag name="ORIGWIDTH" val="297"/>
  <p:tag name="PICTUREFILESIZE" val="9943"/>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L] = \int \left\{y(\bfx) - \expect[t|\bfx]&#10;  \right\}^2 p(\bfx) \diff{\bfx} + \int \var\left[t|\bfx\right]&#10;  p(\bfx) \diff{\bfx}&#10;\]&#10;\end{document}&#10;"/>
  <p:tag name="FILENAME" val="TP_tmp"/>
  <p:tag name="FORMAT" val="png256"/>
  <p:tag name="RES" val="600"/>
  <p:tag name="BLEND" val="0"/>
  <p:tag name="TRANSPARENT" val="1"/>
  <p:tag name="TBUG" val="0"/>
  <p:tag name="ALLOWFS" val="0"/>
  <p:tag name="ORIGWIDTH" val="239"/>
  <p:tag name="PICTUREFILESIZE" val="7461"/>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y(\bfx) = \expect[t|\bfx]&#10;\]&#10;\end{document}&#10;"/>
  <p:tag name="FILENAME" val="TP_tmp"/>
  <p:tag name="FORMAT" val="png256"/>
  <p:tag name="RES" val="600"/>
  <p:tag name="BLEND" val="0"/>
  <p:tag name="TRANSPARENT" val="1"/>
  <p:tag name="TBUG" val="0"/>
  <p:tag name="ALLOWFS" val="0"/>
  <p:tag name="ORIGWIDTH" val="56"/>
  <p:tag name="PICTUREFILESIZE" val="2318"/>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ntrop[x] = - 8 \times \frac{1}{8} \log_2 \frac{1}{8} = 3~{\rm bits}.&#10;\]&#10;\end{document}&#10;"/>
  <p:tag name="FILENAME" val="TP_tmp"/>
  <p:tag name="FORMAT" val="png256"/>
  <p:tag name="RES" val="600"/>
  <p:tag name="BLEND" val="0"/>
  <p:tag name="TRANSPARENT" val="1"/>
  <p:tag name="TBUG" val="0"/>
  <p:tag name="ALLOWFS" val="0"/>
  <p:tag name="ORIGWIDTH" val="133"/>
  <p:tag name="PICTUREFILESIZE" val="438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tabular}{r|cccccccc}&#10;$x$  &amp; a &amp; b &amp; c &amp; d &amp; e &amp; f &amp; g &amp; h \\ \hline&#10;$p(x)$ &amp; \rule{0mm}{4mm} $\frac{1}{2}$ &amp; $\frac{1}{4}$ &amp; $\frac{1}{8}$ &amp; $\frac{1}{16}$ &amp; $\frac{1}{64}$ &amp; $\frac{1}{64}$ &amp; $\frac{1}{64}$ &amp; $\frac{1}{64}$  \\&#10;code &amp; \rule{0mm}{4mm} 0 &amp; 10 &amp; 110 &amp; 1110 &amp; 111100 &amp; 111101 &amp; 111110 &amp; 111111&#10;\end{tabular}&#10;\end{document}&#10;"/>
  <p:tag name="FILENAME" val="TP_tmp"/>
  <p:tag name="FORMAT" val="png256"/>
  <p:tag name="RES" val="600"/>
  <p:tag name="BLEND" val="0"/>
  <p:tag name="TRANSPARENT" val="1"/>
  <p:tag name="TBUG" val="0"/>
  <p:tag name="ALLOWFS" val="0"/>
  <p:tag name="ORIGWIDTH" val="303"/>
  <p:tag name="PICTUREFILESIZE" val="11129"/>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entrop[x] &amp; = &amp; - \frac{1}{2} \log_2 \frac{1}{2}&#10;    - \frac{1}{4} \log_2 \frac{1}{4}&#10;    - \frac{1}{8} \log_2 \frac{1}{8}&#10;    - \frac{1}{16} \log_2 \frac{1}{16}&#10;    - \frac{4}{64} \log_2 \frac{1}{64} \\&#10;   &amp;  = &amp; 2~{\rm bits}&#10;\end{eqnarray*}&#10;\end{document}&#10;"/>
  <p:tag name="FILENAME" val="TP_tmp"/>
  <p:tag name="FORMAT" val="png256"/>
  <p:tag name="RES" val="600"/>
  <p:tag name="BLEND" val="0"/>
  <p:tag name="TRANSPARENT" val="1"/>
  <p:tag name="TBUG" val="0"/>
  <p:tag name="ALLOWFS" val="0"/>
  <p:tag name="ORIGWIDTH" val="299"/>
  <p:tag name="PICTUREFILESIZE" val="8881"/>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rm average~code~length} &amp; = &amp; \frac{1}{2} \times 1 +&#10;    \frac{1}{4} \times 2 + \frac{1}{8} \times 3 +&#10;    \frac{1}{16}  \times4 + 4 \times&#10;    \frac{1}{64}  \times 6 \\&#10; &amp; = &amp; 2~{\rm bits}&#10;\end{eqnarray*}&#10;\end{document}&#10;"/>
  <p:tag name="FILENAME" val="TP_tmp"/>
  <p:tag name="FORMAT" val="png256"/>
  <p:tag name="RES" val="600"/>
  <p:tag name="BLEND" val="0"/>
  <p:tag name="TRANSPARENT" val="1"/>
  <p:tag name="TBUG" val="0"/>
  <p:tag name="ALLOWFS" val="0"/>
  <p:tag name="ORIGWIDTH" val="312"/>
  <p:tag name="PICTUREFILESIZE" val="9682"/>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W = \frac{N!}{\prod_i n_i!}&#10;\]&#10;\end{document}&#10;"/>
  <p:tag name="FILENAME" val="TP_tmp"/>
  <p:tag name="FORMAT" val="png256"/>
  <p:tag name="RES" val="600"/>
  <p:tag name="BLEND" val="0"/>
  <p:tag name="TRANSPARENT" val="1"/>
  <p:tag name="TBUG" val="0"/>
  <p:tag name="ALLOWFS" val="0"/>
  <p:tag name="ORIGWIDTH" val="53"/>
  <p:tag name="PICTUREFILESIZE" val="2725"/>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t)&#10;\]&#10;\end{document}&#10;"/>
  <p:tag name="FILENAME" val="TP_tmp"/>
  <p:tag name="FORMAT" val="png256"/>
  <p:tag name="RES" val="600"/>
  <p:tag name="BLEND" val="0"/>
  <p:tag name="TRANSPARENT" val="1"/>
  <p:tag name="TBUG" val="0"/>
  <p:tag name="ALLOWFS" val="0"/>
  <p:tag name="ORIGWIDTH" val="28"/>
  <p:tag name="PICTUREFILESIZE" val="1734"/>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ntrop = \frac{1}{N} \ln W  \simeq  &#10;- \lim_{N \rightarrow \infty} \sum_i&#10;    \left( \frac{n_i}{N} \right) \ln&#10;    \left( \frac{n_i}{N} \right) = - \sum_i p_i \ln p_i&#10;\]&#10;\end{document}&#10;"/>
  <p:tag name="FILENAME" val="TP_tmp"/>
  <p:tag name="FORMAT" val="png256"/>
  <p:tag name="RES" val="600"/>
  <p:tag name="BLEND" val="0"/>
  <p:tag name="TRANSPARENT" val="1"/>
  <p:tag name="TBUG" val="0"/>
  <p:tag name="ALLOWFS" val="0"/>
  <p:tag name="ORIGWIDTH" val="243"/>
  <p:tag name="PICTUREFILESIZE" val="7800"/>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forall i: p_{i} = \frac{1}{M}&#10;\]&#10;\end{document}&#10;"/>
  <p:tag name="FILENAME" val="TP_tmp"/>
  <p:tag name="FORMAT" val="png256"/>
  <p:tag name="RES" val="600"/>
  <p:tag name="BLEND" val="0"/>
  <p:tag name="TRANSPARENT" val="1"/>
  <p:tag name="TBUG" val="0"/>
  <p:tag name="ALLOWFS" val="0"/>
  <p:tag name="ORIGWIDTH" val="52"/>
  <p:tag name="PICTUREFILESIZE" val="238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im_{\Delta \rightarrow 0} \left\{ - \sum_i p(x_i) \Delta&#10;    \ln p(x_i) \right\} =  - \int p(x) \ln p(x) \diff{x}&#10;\]&#10;\end{document}&#10;"/>
  <p:tag name="FILENAME" val="TP_tmp"/>
  <p:tag name="FORMAT" val="png256"/>
  <p:tag name="RES" val="600"/>
  <p:tag name="BLEND" val="0"/>
  <p:tag name="TRANSPARENT" val="1"/>
  <p:tag name="TBUG" val="0"/>
  <p:tag name="ALLOWFS" val="0"/>
  <p:tag name="ORIGWIDTH" val="221"/>
  <p:tag name="PICTUREFILESIZE" val="756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x) = {\cal N}(x|\mu,\sigma^{2})&#10;\]&#10;\end{document}&#10;"/>
  <p:tag name="FILENAME" val="TP_tmp"/>
  <p:tag name="FORMAT" val="png256"/>
  <p:tag name="RES" val="600"/>
  <p:tag name="BLEND" val="0"/>
  <p:tag name="TRANSPARENT" val="1"/>
  <p:tag name="TBUG" val="0"/>
  <p:tag name="ALLOWFS" val="0"/>
  <p:tag name="ORIGWIDTH" val="79"/>
  <p:tag name="PICTUREFILESIZE" val="3030"/>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ntrop[x] = \frac{1}{2} \left\{1 +  \ln (2 \pi \sigma^2) \right\}.&#10;\]&#10;\end{document}&#10;"/>
  <p:tag name="FILENAME" val="TP_tmp"/>
  <p:tag name="FORMAT" val="png256"/>
  <p:tag name="RES" val="600"/>
  <p:tag name="BLEND" val="0"/>
  <p:tag name="TRANSPARENT" val="1"/>
  <p:tag name="TBUG" val="0"/>
  <p:tag name="ALLOWFS" val="0"/>
  <p:tag name="ORIGWIDTH" val="111"/>
  <p:tag name="PICTUREFILESIZE" val="3653"/>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sigma^{2}&#10;\]&#10;\end{document}&#10;"/>
  <p:tag name="FILENAME" val="TP_tmp"/>
  <p:tag name="FORMAT" val="png256"/>
  <p:tag name="RES" val="600"/>
  <p:tag name="BLEND" val="0"/>
  <p:tag name="TRANSPARENT" val="1"/>
  <p:tag name="TBUG" val="0"/>
  <p:tag name="ALLOWFS" val="0"/>
  <p:tag name="ORIGWIDTH" val="11"/>
  <p:tag name="PICTUREFILESIZE" val="1200"/>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rm KL}(p \| q) &amp;=&amp; - \int p(\bfx) \ln q(\bfx) \diff{\bfx} -&#10;    \left( - \int p(\bfx) \ln p(\bfx) \diff{\bfx} \right) \\&#10;    &amp;=&amp; - \int p(\bfx) \ln \left\{ \frac{q(\bfx)}{p(\bfx)}&#10;    \right\} \diff{\bfx}&#10;\end{eqnarray*}&#10;\end{document}&#10;"/>
  <p:tag name="FILENAME" val="TP_tmp"/>
  <p:tag name="FORMAT" val="png256"/>
  <p:tag name="RES" val="600"/>
  <p:tag name="BLEND" val="0"/>
  <p:tag name="TRANSPARENT" val="1"/>
  <p:tag name="TBUG" val="0"/>
  <p:tag name="ALLOWFS" val="0"/>
  <p:tag name="ORIGWIDTH" val="256"/>
  <p:tag name="PICTUREFILESIZE" val="12914"/>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KL}(p \| q) \simeq \frac{1}{N} \sum_{n=1}^N  &#10;      \left\{- \ln q(\bfx_n | \boldtheta) + \ln&#10;    p(\bfx_n) \right\}&#10;\]&#10;\end{document}&#10;"/>
  <p:tag name="FILENAME" val="TP_tmp"/>
  <p:tag name="FORMAT" val="png256"/>
  <p:tag name="RES" val="600"/>
  <p:tag name="BLEND" val="0"/>
  <p:tag name="TRANSPARENT" val="1"/>
  <p:tag name="TBUG" val="0"/>
  <p:tag name="ALLOWFS" val="0"/>
  <p:tag name="ORIGWIDTH" val="188"/>
  <p:tag name="PICTUREFILESIZE" val="7385"/>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KL}(p \| q)  \geqslant 0&#10;\]&#10;\end{document}&#10;"/>
  <p:tag name="FILENAME" val="TP_tmp"/>
  <p:tag name="FORMAT" val="png256"/>
  <p:tag name="RES" val="600"/>
  <p:tag name="BLEND" val="0"/>
  <p:tag name="TRANSPARENT" val="1"/>
  <p:tag name="TBUG" val="0"/>
  <p:tag name="ALLOWFS" val="0"/>
  <p:tag name="ORIGWIDTH" val="55"/>
  <p:tag name="PICTUREFILESIZE" val="2461"/>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KL}(p \| q)  \not\equiv  {\rm KL}(q \| p) &#10;\]&#10;\end{document}&#10;r"/>
  <p:tag name="FILENAME" val="TP_tmp"/>
  <p:tag name="FORMAT" val="png256"/>
  <p:tag name="RES" val="600"/>
  <p:tag name="BLEND" val="0"/>
  <p:tag name="TRANSPARENT" val="1"/>
  <p:tag name="TBUG" val="0"/>
  <p:tag name="ALLOWFS" val="0"/>
  <p:tag name="ORIGWIDTH" val="86"/>
  <p:tag name="PICTUREFILESIZE" val="32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t|\bfx)&#10;\]&#10;\end{document}&#10;"/>
  <p:tag name="FILENAME" val="TP_tmp"/>
  <p:tag name="FORMAT" val="png256"/>
  <p:tag name="RES" val="600"/>
  <p:tag name="BLEND" val="0"/>
  <p:tag name="TRANSPARENT" val="1"/>
  <p:tag name="TBUG" val="0"/>
  <p:tag name="ALLOWFS" val="0"/>
  <p:tag name="ORIGWIDTH" val="26"/>
  <p:tag name="PICTUREFILESIZE" val="1767"/>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mutual[\bfx, \bfy] &amp;\equiv&amp; {\rm KL}(p(\bfx, \bfy) \| p(\bfx) p(\bfy)) \\&#10;    &amp;=&amp; - \iint p(\bfx, \bfy) \ln \left(&#10;    \frac{p(\bfx) p(\bfy)}{p(\bfx, \bfy)} \right) \diff{\bfx}&#10;    \diff{\bfy}&#10;\end{eqnarray*}&#10;\end{document}&#10;"/>
  <p:tag name="FILENAME" val="TP_tmp"/>
  <p:tag name="FORMAT" val="png256"/>
  <p:tag name="RES" val="600"/>
  <p:tag name="BLEND" val="0"/>
  <p:tag name="TRANSPARENT" val="1"/>
  <p:tag name="TBUG" val="0"/>
  <p:tag name="ALLOWFS" val="0"/>
  <p:tag name="ORIGWIDTH" val="206"/>
  <p:tag name="PICTUREFILESIZE" val="11038"/>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mutual[\bfx, \bfy] = \entrop[\bfx] - \entrop[\bfx| \bfy] =&#10;    \entrop[\bfy] - \entrop[\bfy|\bfx]&#10;\]&#10;\end{document}&#10;"/>
  <p:tag name="FILENAME" val="TP_tmp"/>
  <p:tag name="FORMAT" val="png256"/>
  <p:tag name="RES" val="600"/>
  <p:tag name="BLEND" val="0"/>
  <p:tag name="TRANSPARENT" val="1"/>
  <p:tag name="TBUG" val="0"/>
  <p:tag name="ALLOWFS" val="0"/>
  <p:tag name="ORIGWIDTH" val="170"/>
  <p:tag name="PICTUREFILESIZE" val="3407"/>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rm mistake}) &amp;=&amp; p(\bfx \in {\cal R}_1, {\cal C}_2)&#10;  + p(\bfx \in {\cal R}_2, {\cal C}_1) \\&#10;  &amp;=&amp; \int_{{\cal R}_1} p(\bfx, {\cal C}_2) \diff{\bfx} +&#10;  \int_{{\cal R}_2} p(\bfx, {\cal C}_1) \diff{\bfx}.&#10;\end{eqnarray*}&#10;\end{document}&#10;"/>
  <p:tag name="FILENAME" val="TP_tmp"/>
  <p:tag name="FORMAT" val="png256"/>
  <p:tag name="RES" val="600"/>
  <p:tag name="BLEND" val="0"/>
  <p:tag name="TRANSPARENT" val="1"/>
  <p:tag name="TBUG" val="0"/>
  <p:tag name="ALLOWFS" val="0"/>
  <p:tag name="ORIGWIDTH" val="218"/>
  <p:tag name="PICTUREFILESIZE" val="10077"/>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rdermatrix{%&#10;&amp;\mbox{cancer}&amp;\mbox{normal}\cr%&#10;\mbox{cancer}&amp;0&amp;1000\cr \mbox{normal}&amp;1&amp;0\cr%&#10;}%&#10;\]&#10;\end{document}&#10;"/>
  <p:tag name="FILENAME" val="TP_tmp"/>
  <p:tag name="FORMAT" val="png256"/>
  <p:tag name="RES" val="600"/>
  <p:tag name="BLEND" val="0"/>
  <p:tag name="TRANSPARENT" val="1"/>
  <p:tag name="TBUG" val="0"/>
  <p:tag name="ALLOWFS" val="0"/>
  <p:tag name="ORIGWIDTH" val="119"/>
  <p:tag name="PICTUREFILESIZE" val="552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L] = \sum_k \sum_j \int_{{\cal R}_j} L_{kj}&#10;    p(\bfx, {\cal C}_k) \diff{\bfx}&#10;\]&#10;\end{document}&#10;"/>
  <p:tag name="FILENAME" val="TP_tmp"/>
  <p:tag name="FORMAT" val="png256"/>
  <p:tag name="RES" val="600"/>
  <p:tag name="BLEND" val="0"/>
  <p:tag name="TRANSPARENT" val="1"/>
  <p:tag name="TBUG" val="0"/>
  <p:tag name="ALLOWFS" val="0"/>
  <p:tag name="ORIGWIDTH" val="145"/>
  <p:tag name="PICTUREFILESIZE" val="5976"/>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expect[L] = \sum_k L_{kj}&#10;    p({\cal C}_k| \bfx)&#10;\]&#10;\end{document}&#10;"/>
  <p:tag name="FILENAME" val="TP_tmp"/>
  <p:tag name="FORMAT" val="png256"/>
  <p:tag name="RES" val="600"/>
  <p:tag name="BLEND" val="0"/>
  <p:tag name="TRANSPARENT" val="1"/>
  <p:tag name="TBUG" val="0"/>
  <p:tag name="ALLOWFS" val="0"/>
  <p:tag name="ORIGWIDTH" val="95"/>
  <p:tag name="PICTUREFILESIZE" val="3909"/>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cal R}_{j}&#10;\]&#10;\end{document}&#10;"/>
  <p:tag name="FILENAME" val="TP_tmp"/>
  <p:tag name="FORMAT" val="png256"/>
  <p:tag name="RES" val="600"/>
  <p:tag name="BLEND" val="0"/>
  <p:tag name="TRANSPARENT" val="1"/>
  <p:tag name="TBUG" val="0"/>
  <p:tag name="ALLOWFS" val="0"/>
  <p:tag name="ORIGWIDTH" val="12"/>
  <p:tag name="PICTUREFILESIZE" val="1303"/>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t)&#10;\]&#10;\end{document}&#10;"/>
  <p:tag name="FILENAME" val="TP_tmp"/>
  <p:tag name="FORMAT" val="png256"/>
  <p:tag name="RES" val="600"/>
  <p:tag name="BLEND" val="0"/>
  <p:tag name="TRANSPARENT" val="1"/>
  <p:tag name="TBUG" val="0"/>
  <p:tag name="ALLOWFS" val="0"/>
  <p:tag name="ORIGWIDTH" val="28"/>
  <p:tag name="PICTUREFILESIZE" val="1734"/>
</p:tagLst>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1384</TotalTime>
  <Words>4518</Words>
  <Application>Microsoft Macintosh PowerPoint</Application>
  <PresentationFormat>Экран (4:3)</PresentationFormat>
  <Paragraphs>418</Paragraphs>
  <Slides>75</Slides>
  <Notes>1</Notes>
  <HiddenSlides>0</HiddenSlides>
  <MMClips>0</MMClips>
  <ScaleCrop>false</ScaleCrop>
  <HeadingPairs>
    <vt:vector size="6" baseType="variant">
      <vt:variant>
        <vt:lpstr>Использованные шрифты</vt:lpstr>
      </vt:variant>
      <vt:variant>
        <vt:i4>39</vt:i4>
      </vt:variant>
      <vt:variant>
        <vt:lpstr>Тема</vt:lpstr>
      </vt:variant>
      <vt:variant>
        <vt:i4>2</vt:i4>
      </vt:variant>
      <vt:variant>
        <vt:lpstr>Заголовки слайдов</vt:lpstr>
      </vt:variant>
      <vt:variant>
        <vt:i4>75</vt:i4>
      </vt:variant>
    </vt:vector>
  </HeadingPairs>
  <TitlesOfParts>
    <vt:vector size="116" baseType="lpstr">
      <vt:lpstr>-apple-system</vt:lpstr>
      <vt:lpstr>Aptos</vt:lpstr>
      <vt:lpstr>Arial</vt:lpstr>
      <vt:lpstr>Calibri</vt:lpstr>
      <vt:lpstr>Calibri Light</vt:lpstr>
      <vt:lpstr>Cambria Math</vt:lpstr>
      <vt:lpstr>cmbx10</vt:lpstr>
      <vt:lpstr>cmr10</vt:lpstr>
      <vt:lpstr>cmti10</vt:lpstr>
      <vt:lpstr>Consolas</vt:lpstr>
      <vt:lpstr>Fd1161503-Identity-H</vt:lpstr>
      <vt:lpstr>Fd1244226-Identity-H</vt:lpstr>
      <vt:lpstr>Fd1442277-Identity-H</vt:lpstr>
      <vt:lpstr>Fd1592243-Identity-H</vt:lpstr>
      <vt:lpstr>Fd1660928-Identity-H</vt:lpstr>
      <vt:lpstr>Fd1785535-Identity-H</vt:lpstr>
      <vt:lpstr>Fd1848805-Identity-H</vt:lpstr>
      <vt:lpstr>Fd2024191-Identity-H</vt:lpstr>
      <vt:lpstr>Fd2042035-Identity-H</vt:lpstr>
      <vt:lpstr>Fd2116929-Identity-H</vt:lpstr>
      <vt:lpstr>Fd222922-Identity-H</vt:lpstr>
      <vt:lpstr>Fd2260317-Identity-H</vt:lpstr>
      <vt:lpstr>Fd2389278-Identity-H</vt:lpstr>
      <vt:lpstr>Fd2449472-Identity-H</vt:lpstr>
      <vt:lpstr>Fd2532549-Identity-H</vt:lpstr>
      <vt:lpstr>Fd2558666-Identity-H</vt:lpstr>
      <vt:lpstr>Fd2558668-Identity-H</vt:lpstr>
      <vt:lpstr>Fd2560914-Identity-H</vt:lpstr>
      <vt:lpstr>Fd2561963-Identity-H</vt:lpstr>
      <vt:lpstr>Fd261957-Identity-H</vt:lpstr>
      <vt:lpstr>Fd279932-Identity-H</vt:lpstr>
      <vt:lpstr>Fd34424-Identity-H</vt:lpstr>
      <vt:lpstr>Fd375676-Identity-H</vt:lpstr>
      <vt:lpstr>Fd467651-Identity-H</vt:lpstr>
      <vt:lpstr>Fd780097-Identity-H</vt:lpstr>
      <vt:lpstr>Fd837699-Identity-H</vt:lpstr>
      <vt:lpstr>Fd848363-Identity-H</vt:lpstr>
      <vt:lpstr>Linux Libertine</vt:lpstr>
      <vt:lpstr>PTSerif</vt:lpstr>
      <vt:lpstr>Тема Office</vt:lpstr>
      <vt:lpstr>1_Тема Office</vt:lpstr>
      <vt:lpstr>Машинное обучение (краткий курс)</vt:lpstr>
      <vt:lpstr>Содержание</vt:lpstr>
      <vt:lpstr>Литература</vt:lpstr>
      <vt:lpstr>Некоторые популярные на сегодня задачи ИИ</vt:lpstr>
      <vt:lpstr>Машинное обучение. Определение</vt:lpstr>
      <vt:lpstr>Презентация PowerPoint</vt:lpstr>
      <vt:lpstr>Машинное обучение</vt:lpstr>
      <vt:lpstr>Презентация PowerPoint</vt:lpstr>
      <vt:lpstr>Вопрос для обсуждения</vt:lpstr>
      <vt:lpstr>Пример больших данных</vt:lpstr>
      <vt:lpstr>Некоторые задачи машинного обучения</vt:lpstr>
      <vt:lpstr>Презентация PowerPoint</vt:lpstr>
      <vt:lpstr>Презентация PowerPoint</vt:lpstr>
      <vt:lpstr>Презентация PowerPoint</vt:lpstr>
      <vt:lpstr>Этапы обучения</vt:lpstr>
      <vt:lpstr>Рекомендуемые системы программирования и библиотеки</vt:lpstr>
      <vt:lpstr>Пример задачи</vt:lpstr>
      <vt:lpstr>Пример решения  (не идеального)</vt:lpstr>
      <vt:lpstr>Пример</vt:lpstr>
      <vt:lpstr>Пример графика</vt:lpstr>
      <vt:lpstr>Пример</vt:lpstr>
      <vt:lpstr>Функция ошибки</vt:lpstr>
      <vt:lpstr>Поиск решения</vt:lpstr>
      <vt:lpstr>Выбор модели</vt:lpstr>
      <vt:lpstr>RMS</vt:lpstr>
      <vt:lpstr>Таблица коэффициентов</vt:lpstr>
      <vt:lpstr>Увеличение объема данных</vt:lpstr>
      <vt:lpstr>Регуляризация</vt:lpstr>
      <vt:lpstr>Минимизация</vt:lpstr>
      <vt:lpstr>Результаты для полинома 𝑀=9</vt:lpstr>
      <vt:lpstr>Таблица коэффициентов</vt:lpstr>
      <vt:lpstr>График среднеквадратической ошибки в зависимости от lnλ для полинома степени М = 9 </vt:lpstr>
      <vt:lpstr>Теорема Байеса в ML</vt:lpstr>
      <vt:lpstr>Оценка правдоподобия</vt:lpstr>
      <vt:lpstr>Задача +1 балл</vt:lpstr>
      <vt:lpstr>Нормальное распределение</vt:lpstr>
      <vt:lpstr>Нахождение параметров μ,σ^2</vt:lpstr>
      <vt:lpstr>Нахождение параметров μ,σ^2</vt:lpstr>
      <vt:lpstr>Аппроксимация кривой</vt:lpstr>
      <vt:lpstr>Аппроксимация кривой</vt:lpstr>
      <vt:lpstr>Определение β </vt:lpstr>
      <vt:lpstr>Априорное распределение для коэффициентов полинома 𝐰</vt:lpstr>
      <vt:lpstr>Байесовская аппроксимация кривой </vt:lpstr>
      <vt:lpstr>Выбор модели </vt:lpstr>
      <vt:lpstr>No free lunch theorem</vt:lpstr>
      <vt:lpstr>Перекрёстная проверка</vt:lpstr>
      <vt:lpstr>Штраф за сложность</vt:lpstr>
      <vt:lpstr>Пример выбора модели</vt:lpstr>
      <vt:lpstr>Пример выбора модели</vt:lpstr>
      <vt:lpstr>Пример выбора модели</vt:lpstr>
      <vt:lpstr>Проклятие размерности</vt:lpstr>
      <vt:lpstr>Проклятие размерности</vt:lpstr>
      <vt:lpstr>Теория принятия решений</vt:lpstr>
      <vt:lpstr>Минимальная частота ошибочной классификации</vt:lpstr>
      <vt:lpstr>Минимальные ожидаемые потери</vt:lpstr>
      <vt:lpstr>Минимальные ожидаемые потери</vt:lpstr>
      <vt:lpstr>Опция «не принимать решение»</vt:lpstr>
      <vt:lpstr>3 подхода к принятию решений</vt:lpstr>
      <vt:lpstr>Преимущества и недостатки</vt:lpstr>
      <vt:lpstr>Зачем разделять вывод и решение?</vt:lpstr>
      <vt:lpstr>Теория принятия решений для регрессии</vt:lpstr>
      <vt:lpstr>Квадратичная функция потерь</vt:lpstr>
      <vt:lpstr>Функция потерь Минковского </vt:lpstr>
      <vt:lpstr>Теория информации</vt:lpstr>
      <vt:lpstr>Энтропия</vt:lpstr>
      <vt:lpstr>Энтропия</vt:lpstr>
      <vt:lpstr>Энтропия</vt:lpstr>
      <vt:lpstr>Энтропия</vt:lpstr>
      <vt:lpstr>Энтропия</vt:lpstr>
      <vt:lpstr>Дифференциальная энтропия</vt:lpstr>
      <vt:lpstr>Условная энтропия </vt:lpstr>
      <vt:lpstr>Дивергенция Кульбака — Лейблера</vt:lpstr>
      <vt:lpstr>Взаимная информация</vt:lpstr>
      <vt:lpstr>Итоги</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Системы поддержки принятия решений современное состояние и перспективы развития</dc:title>
  <dc:creator>Пользователь Microsoft Office</dc:creator>
  <cp:lastModifiedBy>Microsoft Office User</cp:lastModifiedBy>
  <cp:revision>214</cp:revision>
  <cp:lastPrinted>2024-09-10T06:27:25Z</cp:lastPrinted>
  <dcterms:created xsi:type="dcterms:W3CDTF">2016-10-02T08:06:42Z</dcterms:created>
  <dcterms:modified xsi:type="dcterms:W3CDTF">2025-09-23T08:14:05Z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10433957</vt:lpwstr>
  </property>
  <property fmtid="{D5CDD505-2E9C-101B-9397-08002B2CF9AE}" pid="3" name="NXPowerLiteSettings">
    <vt:lpwstr>C700052003A000</vt:lpwstr>
  </property>
  <property fmtid="{D5CDD505-2E9C-101B-9397-08002B2CF9AE}" pid="4" name="NXPowerLiteVersion">
    <vt:lpwstr>D8.0.8</vt:lpwstr>
  </property>
</Properties>
</file>